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9" r:id="rId7"/>
    <p:sldId id="258" r:id="rId8"/>
  </p:sldIdLst>
  <p:sldSz cx="7562850" cy="10688638"/>
  <p:notesSz cx="6810375" cy="9942513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6AD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2" autoAdjust="0"/>
    <p:restoredTop sz="94660"/>
  </p:normalViewPr>
  <p:slideViewPr>
    <p:cSldViewPr snapToGrid="0" snapToObjects="1">
      <p:cViewPr>
        <p:scale>
          <a:sx n="125" d="100"/>
          <a:sy n="125" d="100"/>
        </p:scale>
        <p:origin x="-2094" y="648"/>
      </p:cViewPr>
      <p:guideLst>
        <p:guide orient="horz" pos="3263"/>
        <p:guide orient="horz" pos="3175"/>
        <p:guide orient="horz" pos="3415"/>
        <p:guide orient="horz" pos="3599"/>
        <p:guide orient="horz" pos="1143"/>
        <p:guide orient="horz" pos="1351"/>
        <p:guide pos="2638"/>
        <p:guide pos="2710"/>
        <p:guide pos="2566"/>
        <p:guide pos="4358"/>
        <p:guide pos="814"/>
        <p:guide pos="4478"/>
        <p:guide pos="950"/>
        <p:guide pos="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l-GR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044F977-00A6-4029-BA34-C0E077DC347D}" type="datetimeFigureOut">
              <a:rPr lang="el-GR"/>
              <a:pPr/>
              <a:t>30/10/2015</a:t>
            </a:fld>
            <a:endParaRPr lang="el-GR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l-GR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A2F792D-929A-469B-B184-2E7333BDCF50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75CB30-F44A-4619-B217-19202E86957A}" type="datetimeFigureOut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6125"/>
            <a:ext cx="26384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8300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65E5372-3A2B-4DAD-8EFF-DAC934F28A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 smtClean="0"/>
          </a:p>
        </p:txBody>
      </p:sp>
      <p:sp>
        <p:nvSpPr>
          <p:cNvPr id="58371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8A884E-7958-41A0-BC6D-DE43323F4838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DD178-7A27-4BAF-BBBB-E75B62BB5EAC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B6939-F0B0-4D13-B2E2-970F346C5CE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A2B2-AC52-4C84-A28B-2ABFC6F035BF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58D0A-8839-40CA-B95F-5653EC451A1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59DC8-1874-4B08-B508-16FF634F1EC1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4CE1-9B51-4579-A63C-FE1792431A9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DEB1E-FD9A-4897-BC84-03AABCE7A5EA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8634A-48BC-4A54-9FF2-00AEA2D94D7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77061-956C-435E-8E35-27BCFE42B2C3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4ADE9-F1FE-43F5-B61D-C5A492017C9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D2FD-C5CE-4F48-8DDB-8DAF9AC8B61A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63A57-BCE2-435C-8DA3-3C9749112AE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E4176-A6D9-4953-B9AE-074EC684553B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FF2E8-E646-45FC-A247-824C442854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295B5-4EF5-46F3-8EBB-C9195E594540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04BD1-3F62-4933-99EF-6431BD30B2B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DDA0D-4FE3-4382-8BEE-7E6235C3E298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B5483-F28C-4199-81C5-CA08778D50D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15874-0538-4822-885F-78C3D2B697E8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BB78-99F4-466F-B44F-16600800895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CD273-C0F7-4218-AA89-4A82EC925286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2A2FB-2C4B-455C-A06D-DE22895FA0C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89EEE-038B-458A-948E-A4B610914D4D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CBF55-BB24-41C8-BBCC-F05E7315A15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7B30-CBA3-407D-AE46-9F139CB6F457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B1148-5FDB-4E73-8EDE-155755CC29E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4569E-3777-4590-90DF-D97CF17ECC76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8FE47-4D56-4CED-8E64-20F1055563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F2C02-9622-4250-9DF0-48176B516BCE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EA9F3-ECFB-42A1-9C7A-FBB4EA30D82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3A9D9-4FBF-4B4C-858A-BC321E0D68F4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C7909-E144-4E55-A40F-3A75413F075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C3DE7-1D0A-47F6-B1F1-8B45EAC23E86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E56D1-9C9F-4A52-A27D-5C6C84CB5DA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A7939-E14B-42F7-B4E4-68DD30C4608A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B8623-9DED-482F-8C8A-5DF91ACF918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0FEB-2EE2-4361-96DE-3CD5B2D7E388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5D9AD-2AC2-4EB0-B5D3-B3DE6180CA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73CF0-0CBC-4B5A-B2A6-E9A27507898F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844A6-92D6-4C17-81B5-D76FBD3E161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22D28-CA50-4229-A0AC-8E44D0DFCE58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ACCA7-01E6-4D82-989D-26F334DBB0D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6A11B-03B6-4EA9-9AF4-29D25E2A104C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328F6-3C81-49C0-95E7-22C94DF59CE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1CA6-E5C4-4DC5-98D2-B51EF0614E59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705E7-A0E0-4ACA-A942-40B1E22AB0B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65994-7294-4ABF-A3AE-822B0B7985A9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D262A-6694-4D6A-A856-5EDB08A6227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58AE9-EB0F-44CE-B3AA-99080AAA4DC3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9E7D-3A09-43F2-9641-2A843EA5113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26C11-B8C5-423F-A60F-CD17FC842461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DF718-131E-4A86-8F30-C853001BB2C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0AA20-0FB9-435F-88EB-663EE116D0A7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62FA7-0AD7-45EF-92FD-295CD778F98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515EB-E46B-4419-84FF-574A1B9B7B20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D4BC3-895D-4E34-8274-06864CE4FEE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AF48B-6C02-482F-B86A-A4E14A223251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E2DD4-910A-4E5F-B674-854292C49EE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D72A5-5C6A-459D-A65E-A05F9FB136D0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B1629-E5EB-406E-8B45-C9D8CC842C1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E6250-8E02-4D8F-B166-8C722C55CDC5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D617C-47D6-4AF5-B6DC-9A1235988D5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BEBF1-9013-430D-8C85-3D07CB263C5C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CE24E-06C5-4234-A205-74E21A9A630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FC0A1-6062-4621-AED6-5F68A28D5FFD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F672C-BE67-485F-AA9D-19FE5245683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E7FE7-96A3-4E4E-95ED-58D6C8F1290F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5106B-E1E6-4CB3-B885-7D067029D54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49EF2-7E51-4FF7-92FE-C104D1C56DC5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9C65D-AEB0-4794-B473-4B3461C91C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98CC6-B603-420A-BF1F-18484843A1BF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38CE1-0D25-4D47-A243-81368C5EEAB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085E7-A9F6-47EC-846D-0E2B819F0ACB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DFDF1-2811-4DC5-86A1-6DE646F4AC7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895C4-AE2F-41D3-804B-4FE17A7BF581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4ACD6-F23C-4BDE-8CFC-3AD4603F867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15493-B971-4CBB-AE45-62D9C9665B31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6144-FFD6-4FE5-B1CD-D9E809C08E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3C3F0-899A-4476-AA45-2D3E42C2289C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2CC7-3903-4153-BBB2-E19C7E032D2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82A86-02EB-4345-B07C-0B75C66B0DD0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6A725-D559-4451-AA5D-7D70E5FB6C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F36C2-3A10-47E6-A325-1AFB7D6E60CF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C822B-AF1B-4830-9014-879269117C6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1FF2-6BF9-481A-A8D8-39A2603D2017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1389A-5B1F-4BE6-882F-B9029709F8D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C5FCF-BFAC-484E-926C-C34FEA732DED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8C3E4-AD15-4456-A506-4CEF72AAB34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1B8F0-3375-4B08-B1C0-71FDABA53FF9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B3E8F-0F74-4A99-A71B-A3E0DDB4D15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55878-CC62-4415-B8A6-7277A3984832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6747C-8943-4BE8-AED4-B91067BE640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A6D2F-FBAE-4198-85C4-BE332946863D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9F4EE-DC5E-49C6-BD6C-766399F6C38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22987-DA02-45F0-80FD-2DA2204A791E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B97C8-5496-4241-B9F8-391F3CE1E3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7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77825" y="2493963"/>
            <a:ext cx="6807200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78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ED4E4E-58CF-4666-9BF0-52A0984523ED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4450" y="9906000"/>
            <a:ext cx="239395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97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CDAE7E-D1D5-43E2-9A81-FE25A5F99DD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031" name="Picture 4" descr="E:\LOKAL\Template\BUS_Icons\Background_Praesentation_4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7562850" cy="1068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8" r:id="rId2"/>
    <p:sldLayoutId id="2147483697" r:id="rId3"/>
    <p:sldLayoutId id="2147483696" r:id="rId4"/>
    <p:sldLayoutId id="2147483695" r:id="rId5"/>
    <p:sldLayoutId id="2147483694" r:id="rId6"/>
    <p:sldLayoutId id="2147483693" r:id="rId7"/>
    <p:sldLayoutId id="2147483692" r:id="rId8"/>
    <p:sldLayoutId id="2147483691" r:id="rId9"/>
    <p:sldLayoutId id="2147483690" r:id="rId10"/>
    <p:sldLayoutId id="2147483689" r:id="rId11"/>
    <p:sldLayoutId id="2147483688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platzhalter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7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433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77825" y="2493963"/>
            <a:ext cx="6807200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78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B4E96B-94D4-4588-A52F-7EBF196E6266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4450" y="9906000"/>
            <a:ext cx="239395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97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25FF4A-A740-4386-9535-F2C4F0156CA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4343" name="Bild 4" descr="Hintergrund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7562850" cy="1068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Bild 10" descr="Logo trendence.pn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50825" y="9166225"/>
            <a:ext cx="169545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09" r:id="rId3"/>
    <p:sldLayoutId id="2147483708" r:id="rId4"/>
    <p:sldLayoutId id="2147483707" r:id="rId5"/>
    <p:sldLayoutId id="2147483706" r:id="rId6"/>
    <p:sldLayoutId id="2147483705" r:id="rId7"/>
    <p:sldLayoutId id="2147483704" r:id="rId8"/>
    <p:sldLayoutId id="2147483703" r:id="rId9"/>
    <p:sldLayoutId id="2147483702" r:id="rId10"/>
    <p:sldLayoutId id="2147483701" r:id="rId11"/>
    <p:sldLayoutId id="2147483700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platzhalter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7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276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77825" y="2493963"/>
            <a:ext cx="6807200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78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F8FC0E-AC34-426E-A33C-A1A48FD20E03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4450" y="9906000"/>
            <a:ext cx="239395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97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733906-ACA8-440B-8439-7050CF255C9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27655" name="Bild 3" descr="Trostkarte_final-2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-4763"/>
            <a:ext cx="7569200" cy="1070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2" r:id="rId2"/>
    <p:sldLayoutId id="2147483721" r:id="rId3"/>
    <p:sldLayoutId id="2147483720" r:id="rId4"/>
    <p:sldLayoutId id="2147483719" r:id="rId5"/>
    <p:sldLayoutId id="2147483718" r:id="rId6"/>
    <p:sldLayoutId id="2147483717" r:id="rId7"/>
    <p:sldLayoutId id="2147483716" r:id="rId8"/>
    <p:sldLayoutId id="2147483715" r:id="rId9"/>
    <p:sldLayoutId id="2147483714" r:id="rId10"/>
    <p:sldLayoutId id="2147483713" r:id="rId11"/>
    <p:sldLayoutId id="2147483712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E:\LOKAL\Template\BUS_Icons\Background_Praesentation_4.png"/>
          <p:cNvPicPr>
            <a:picLocks noChangeAspect="1" noChangeArrowheads="1"/>
          </p:cNvPicPr>
          <p:nvPr userDrawn="1"/>
        </p:nvPicPr>
        <p:blipFill>
          <a:blip r:embed="rId14"/>
          <a:srcRect l="25826" t="50864" r="3419" b="48531"/>
          <a:stretch>
            <a:fillRect/>
          </a:stretch>
        </p:blipFill>
        <p:spPr bwMode="auto">
          <a:xfrm>
            <a:off x="0" y="1338263"/>
            <a:ext cx="7562850" cy="4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itelplatzhalter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7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40964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77825" y="2493963"/>
            <a:ext cx="6807200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78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7E2E36-C28E-49E0-A55F-447870857A79}" type="datetime1">
              <a:rPr lang="de-DE"/>
              <a:pPr>
                <a:defRPr/>
              </a:pPr>
              <a:t>30.10.2015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4450" y="9906000"/>
            <a:ext cx="239395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9725" y="9906000"/>
            <a:ext cx="17653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CA29F-8114-4704-8639-BB60DB163E9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40968" name="Picture 4" descr="E:\LOKAL\Template\BUS_Icons\Background_Praesentation_4.png"/>
          <p:cNvPicPr>
            <a:picLocks noChangeAspect="1" noChangeArrowheads="1"/>
          </p:cNvPicPr>
          <p:nvPr userDrawn="1"/>
        </p:nvPicPr>
        <p:blipFill>
          <a:blip r:embed="rId15"/>
          <a:srcRect l="34166" r="50864"/>
          <a:stretch>
            <a:fillRect/>
          </a:stretch>
        </p:blipFill>
        <p:spPr bwMode="auto">
          <a:xfrm>
            <a:off x="0" y="0"/>
            <a:ext cx="1131888" cy="1068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  <p:sldLayoutId id="2147483733" r:id="rId3"/>
    <p:sldLayoutId id="2147483732" r:id="rId4"/>
    <p:sldLayoutId id="2147483731" r:id="rId5"/>
    <p:sldLayoutId id="2147483730" r:id="rId6"/>
    <p:sldLayoutId id="2147483729" r:id="rId7"/>
    <p:sldLayoutId id="2147483728" r:id="rId8"/>
    <p:sldLayoutId id="2147483727" r:id="rId9"/>
    <p:sldLayoutId id="2147483726" r:id="rId10"/>
    <p:sldLayoutId id="2147483725" r:id="rId11"/>
    <p:sldLayoutId id="2147483724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.emf"/><Relationship Id="rId5" Type="http://schemas.openxmlformats.org/officeDocument/2006/relationships/hyperlink" Target="mailto:Michalis.Sifakis@trendence.com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feld 2"/>
          <p:cNvSpPr txBox="1">
            <a:spLocks noChangeArrowheads="1"/>
          </p:cNvSpPr>
          <p:nvPr/>
        </p:nvSpPr>
        <p:spPr bwMode="auto">
          <a:xfrm>
            <a:off x="0" y="1444625"/>
            <a:ext cx="5549900" cy="10953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de-DE" sz="2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trend</a:t>
            </a:r>
            <a:r>
              <a:rPr lang="de-DE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ence Graduate Barometer 2016</a:t>
            </a:r>
            <a:endParaRPr lang="de-DE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l-GR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Σχετικά με την έρευνα</a:t>
            </a:r>
            <a:endParaRPr lang="de-DE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5298" name="Picture 2" descr="V:\trendence\trendence Logo\300 dpi (für Word + PDF)\trendence_logo_weiß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4963" y="8394700"/>
            <a:ext cx="30353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Bild 5" descr="Kasten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277938" y="5624513"/>
            <a:ext cx="29813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Textfeld 9"/>
          <p:cNvSpPr txBox="1">
            <a:spLocks noChangeArrowheads="1"/>
          </p:cNvSpPr>
          <p:nvPr/>
        </p:nvSpPr>
        <p:spPr bwMode="auto">
          <a:xfrm>
            <a:off x="1190625" y="215900"/>
            <a:ext cx="62388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 b="1">
                <a:latin typeface="Calibri" pitchFamily="34" charset="0"/>
              </a:rPr>
              <a:t>Βασικές πληροφορίες και οφέλη</a:t>
            </a:r>
            <a:endParaRPr lang="de-DE" sz="3200" b="1">
              <a:latin typeface="Calibri" pitchFamily="34" charset="0"/>
            </a:endParaRPr>
          </a:p>
          <a:p>
            <a:r>
              <a:rPr lang="de-DE" sz="1600">
                <a:latin typeface="Calibri" pitchFamily="34" charset="0"/>
              </a:rPr>
              <a:t>Graduate Barometer Europe </a:t>
            </a:r>
            <a:r>
              <a:rPr lang="el-GR" sz="1600">
                <a:latin typeface="Calibri" pitchFamily="34" charset="0"/>
              </a:rPr>
              <a:t>και το Ινστιτούτο</a:t>
            </a:r>
            <a:r>
              <a:rPr lang="de-DE" sz="1600">
                <a:latin typeface="Calibri" pitchFamily="34" charset="0"/>
              </a:rPr>
              <a:t> trendence </a:t>
            </a:r>
          </a:p>
          <a:p>
            <a:endParaRPr lang="de-DE" sz="1600">
              <a:latin typeface="Calibri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1430338" y="1381125"/>
            <a:ext cx="2768600" cy="4437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Το Ινστιτούτο</a:t>
            </a:r>
            <a:r>
              <a:rPr lang="de-DE" sz="1200" b="1">
                <a:solidFill>
                  <a:srgbClr val="0091C9"/>
                </a:solidFill>
                <a:latin typeface="Calibri" pitchFamily="34" charset="0"/>
              </a:rPr>
              <a:t> trendence </a:t>
            </a: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Περισσότερα από 15 χρόνια εμπειρίας σε έρευνες αγοράς εργασίας και διαρκής ποιοτική αναβάθμιση βάσει των δεδομένων της επιτροπής μας ερευνών αγοράς</a:t>
            </a:r>
            <a:endParaRPr lang="en-US" sz="900">
              <a:latin typeface="Calibri" pitchFamily="34" charset="0"/>
            </a:endParaRP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Κάθε χρόνο</a:t>
            </a:r>
            <a:r>
              <a:rPr lang="en-US" sz="900">
                <a:latin typeface="Calibri" pitchFamily="34" charset="0"/>
              </a:rPr>
              <a:t>, </a:t>
            </a:r>
            <a:r>
              <a:rPr lang="el-GR" sz="900">
                <a:latin typeface="Calibri" pitchFamily="34" charset="0"/>
              </a:rPr>
              <a:t>περισσότεροι από</a:t>
            </a:r>
            <a:r>
              <a:rPr lang="en-US" sz="900">
                <a:latin typeface="Calibri" pitchFamily="34" charset="0"/>
              </a:rPr>
              <a:t> </a:t>
            </a:r>
            <a:r>
              <a:rPr lang="en-US" sz="900" b="1">
                <a:latin typeface="Calibri" pitchFamily="34" charset="0"/>
              </a:rPr>
              <a:t>500</a:t>
            </a:r>
            <a:r>
              <a:rPr lang="el-GR" sz="900" b="1">
                <a:latin typeface="Calibri" pitchFamily="34" charset="0"/>
              </a:rPr>
              <a:t>.</a:t>
            </a:r>
            <a:r>
              <a:rPr lang="en-US" sz="900" b="1">
                <a:latin typeface="Calibri" pitchFamily="34" charset="0"/>
              </a:rPr>
              <a:t>000</a:t>
            </a:r>
            <a:r>
              <a:rPr lang="el-GR" sz="900">
                <a:latin typeface="Calibri" pitchFamily="34" charset="0"/>
              </a:rPr>
              <a:t> απόφοιτοι</a:t>
            </a:r>
            <a:r>
              <a:rPr lang="en-US" sz="900">
                <a:latin typeface="Calibri" pitchFamily="34" charset="0"/>
              </a:rPr>
              <a:t>, </a:t>
            </a:r>
            <a:r>
              <a:rPr lang="el-GR" sz="900">
                <a:latin typeface="Calibri" pitchFamily="34" charset="0"/>
              </a:rPr>
              <a:t>σπουδαστές και νέοι επαγγελματίες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από όλο τον κόσμο</a:t>
            </a:r>
            <a:r>
              <a:rPr lang="en-US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λαμβάνουν μέρος στις έρευνές μας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σχετικά με τις επαγγελματικές προσδοκίες τους και την επιλογή εργοδότη</a:t>
            </a:r>
            <a:endParaRPr lang="en-US" sz="900">
              <a:latin typeface="Calibri" pitchFamily="34" charset="0"/>
            </a:endParaRP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Η δέσμευση του Ινστιτούτου </a:t>
            </a:r>
            <a:r>
              <a:rPr lang="en-US" sz="900">
                <a:latin typeface="Calibri" pitchFamily="34" charset="0"/>
              </a:rPr>
              <a:t>trendence </a:t>
            </a:r>
            <a:r>
              <a:rPr lang="el-GR" sz="900">
                <a:latin typeface="Calibri" pitchFamily="34" charset="0"/>
              </a:rPr>
              <a:t>για ερευνητικά αποτελέσματα υψηλής ποιότητας και αξιοπιστίας, αποδεικνύεται από το γεγονός ότι τα βασικά στελέχη της ομάδας μας είναι και μέλη της</a:t>
            </a:r>
            <a:r>
              <a:rPr lang="en-US" sz="900">
                <a:latin typeface="Calibri" pitchFamily="34" charset="0"/>
              </a:rPr>
              <a:t> ESOMAR</a:t>
            </a:r>
            <a:r>
              <a:rPr lang="el-GR" sz="900">
                <a:latin typeface="Calibri" pitchFamily="34" charset="0"/>
              </a:rPr>
              <a:t>, καθώς και από την απόλυτη προσήλωσή μας σε διεθνώς αναγνωρισμένα πρότυπα έρευνας αγοράς, μεταξύ των οποίων το</a:t>
            </a:r>
            <a:r>
              <a:rPr lang="en-US" sz="900">
                <a:latin typeface="Calibri" pitchFamily="34" charset="0"/>
              </a:rPr>
              <a:t> DIN ISO 20252</a:t>
            </a:r>
            <a:r>
              <a:rPr lang="el-GR" sz="900">
                <a:latin typeface="Calibri" pitchFamily="34" charset="0"/>
              </a:rPr>
              <a:t> και</a:t>
            </a:r>
            <a:r>
              <a:rPr lang="en-US" sz="900">
                <a:latin typeface="Calibri" pitchFamily="34" charset="0"/>
              </a:rPr>
              <a:t> DIN 77500</a:t>
            </a: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το Ινστιτούτο </a:t>
            </a:r>
            <a:r>
              <a:rPr lang="en-US" sz="900">
                <a:latin typeface="Calibri" pitchFamily="34" charset="0"/>
              </a:rPr>
              <a:t>trendence</a:t>
            </a:r>
            <a:r>
              <a:rPr lang="el-GR" sz="900">
                <a:latin typeface="Calibri" pitchFamily="34" charset="0"/>
              </a:rPr>
              <a:t> προβαίνει επίσης σε έντυπες και ηλεκτρονικές δημοσιεύσεις με στόχο τη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στήριξη αποφοίτων και σπουδαστών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στις αποφάσεις τους σχετικά με τη μελλοντική τους σταδιοδρομία</a:t>
            </a:r>
            <a:endParaRPr lang="en-US" sz="900">
              <a:latin typeface="Calibri" pitchFamily="34" charset="0"/>
            </a:endParaRP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το Ινστιτούτο </a:t>
            </a:r>
            <a:r>
              <a:rPr lang="en-US" sz="900">
                <a:latin typeface="Calibri" pitchFamily="34" charset="0"/>
              </a:rPr>
              <a:t>trendence </a:t>
            </a:r>
            <a:r>
              <a:rPr lang="el-GR" sz="900">
                <a:latin typeface="Calibri" pitchFamily="34" charset="0"/>
              </a:rPr>
              <a:t>είναι μέρος του ομίλου</a:t>
            </a:r>
            <a:r>
              <a:rPr lang="en-US" sz="900">
                <a:latin typeface="Calibri" pitchFamily="34" charset="0"/>
              </a:rPr>
              <a:t> Group GTI,</a:t>
            </a:r>
            <a:r>
              <a:rPr lang="el-GR" sz="900">
                <a:latin typeface="Calibri" pitchFamily="34" charset="0"/>
              </a:rPr>
              <a:t> του μεγαλύτερου εκδότη παγκοσμίως σε θέματα επαγγελματικής σταδιοδρομίας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με γραφεία στην Ευρώπη και την Ασία</a:t>
            </a:r>
            <a:r>
              <a:rPr lang="en-US" sz="900">
                <a:latin typeface="Calibri" pitchFamily="34" charset="0"/>
              </a:rPr>
              <a:t>.</a:t>
            </a:r>
            <a:r>
              <a:rPr lang="el-GR" sz="900">
                <a:latin typeface="Calibri" pitchFamily="34" charset="0"/>
              </a:rPr>
              <a:t> Οι πελάτες μας είναι κυρίως οργανισμοί με διεθνείς ή παγκόσμιες δραστηριότητες</a:t>
            </a:r>
            <a:endParaRPr lang="en-US" sz="900">
              <a:latin typeface="Calibri" pitchFamily="34" charset="0"/>
            </a:endParaRPr>
          </a:p>
          <a:p>
            <a:pPr algn="just">
              <a:spcAft>
                <a:spcPts val="200"/>
              </a:spcAft>
              <a:buFont typeface="Calibri" pitchFamily="34" charset="0"/>
              <a:buChar char="»"/>
            </a:pPr>
            <a:endParaRPr lang="de-DE" sz="1000">
              <a:latin typeface="Calibri" pitchFamily="34" charset="0"/>
            </a:endParaRPr>
          </a:p>
        </p:txBody>
      </p:sp>
      <p:pic>
        <p:nvPicPr>
          <p:cNvPr id="56324" name="Bild 5" descr="Kaste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8938" y="1624013"/>
            <a:ext cx="29813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0"/>
          <p:cNvSpPr/>
          <p:nvPr/>
        </p:nvSpPr>
        <p:spPr>
          <a:xfrm>
            <a:off x="4359275" y="1838325"/>
            <a:ext cx="2820988" cy="31702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300" b="1">
                <a:solidFill>
                  <a:schemeClr val="bg1"/>
                </a:solidFill>
                <a:latin typeface="Calibri" pitchFamily="34" charset="0"/>
              </a:rPr>
              <a:t>Τελευταία έκδοση</a:t>
            </a:r>
            <a:r>
              <a:rPr lang="de-DE" sz="1300" b="1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r>
              <a:rPr lang="de-DE" sz="1300" b="1">
                <a:solidFill>
                  <a:schemeClr val="bg1"/>
                </a:solidFill>
                <a:latin typeface="Calibri" pitchFamily="34" charset="0"/>
              </a:rPr>
              <a:t>trendence Graduate Barometer 2015 </a:t>
            </a:r>
            <a:br>
              <a:rPr lang="de-DE" sz="1300" b="1">
                <a:solidFill>
                  <a:schemeClr val="bg1"/>
                </a:solidFill>
                <a:latin typeface="Calibri" pitchFamily="34" charset="0"/>
              </a:rPr>
            </a:br>
            <a:r>
              <a:rPr lang="de-DE" sz="1300" b="1">
                <a:solidFill>
                  <a:srgbClr val="FFFFFF"/>
                </a:solidFill>
                <a:latin typeface="Calibri" pitchFamily="34" charset="0"/>
              </a:rPr>
              <a:t> </a:t>
            </a:r>
          </a:p>
          <a:p>
            <a:pPr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Η μεγαλύτερη έρευνα στην Ευρώπη σχετικά με σπουδαστές, με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περίπου 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280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.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000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συμμετέχοντες από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950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πανεπιστήμια-συνεργάτες</a:t>
            </a:r>
            <a:endParaRPr lang="en-US" sz="1000" b="1">
              <a:solidFill>
                <a:srgbClr val="FFFFFF"/>
              </a:solidFill>
              <a:latin typeface="Calibri" pitchFamily="34" charset="0"/>
            </a:endParaRPr>
          </a:p>
          <a:p>
            <a:pPr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Χρονικό πλαίσιο κύριας φάσης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: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Οκτώβριος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2014–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Φεβρουάριος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2015</a:t>
            </a:r>
          </a:p>
          <a:p>
            <a:pPr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Στην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Ελλάδα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: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7.613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συμμετέχοντες</a:t>
            </a:r>
            <a:endParaRPr lang="en-US" sz="1000" b="1">
              <a:solidFill>
                <a:srgbClr val="FFFFFF"/>
              </a:solidFill>
              <a:latin typeface="Calibri" pitchFamily="34" charset="0"/>
            </a:endParaRPr>
          </a:p>
          <a:p>
            <a:pPr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Ειδικές Εκδόσεις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:</a:t>
            </a:r>
          </a:p>
          <a:p>
            <a:pPr marL="361950" lvl="1" indent="-171450"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Έκδοση 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Business: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1511 συμμετέχοντες</a:t>
            </a:r>
            <a:endParaRPr lang="en-US" sz="1000" b="1">
              <a:solidFill>
                <a:srgbClr val="FFFFFF"/>
              </a:solidFill>
              <a:latin typeface="Calibri" pitchFamily="34" charset="0"/>
            </a:endParaRPr>
          </a:p>
          <a:p>
            <a:pPr marL="361950" lvl="1" indent="-171450"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Έκδοση Μηχανολογίας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/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Πληροφορικής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: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3873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συμμετέχοντες</a:t>
            </a:r>
            <a:endParaRPr lang="en-US" sz="1000" b="1">
              <a:solidFill>
                <a:srgbClr val="FFFFFF"/>
              </a:solidFill>
              <a:latin typeface="Calibri" pitchFamily="34" charset="0"/>
            </a:endParaRPr>
          </a:p>
          <a:p>
            <a:pPr marL="361950" lvl="1" indent="-171450">
              <a:spcAft>
                <a:spcPts val="800"/>
              </a:spcAft>
              <a:buFont typeface="Calibri" pitchFamily="34" charset="0"/>
              <a:buChar char="»"/>
            </a:pP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Σύνολο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: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 7.613</a:t>
            </a:r>
            <a:r>
              <a:rPr lang="en-US" sz="1000" b="1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1000" b="1">
                <a:solidFill>
                  <a:srgbClr val="FFFFFF"/>
                </a:solidFill>
                <a:latin typeface="Calibri" pitchFamily="34" charset="0"/>
              </a:rPr>
              <a:t>συμμετέχοντες</a:t>
            </a:r>
            <a:endParaRPr lang="en-US" sz="10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454150" y="5692775"/>
            <a:ext cx="2627313" cy="36115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175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Όντας συνεργάτης μας επωφελείστε γιατί</a:t>
            </a:r>
            <a:r>
              <a:rPr lang="de-DE" sz="1200" b="1">
                <a:solidFill>
                  <a:srgbClr val="0091C9"/>
                </a:solidFill>
                <a:latin typeface="Calibri" pitchFamily="34" charset="0"/>
              </a:rPr>
              <a:t>…</a:t>
            </a:r>
            <a:endParaRPr lang="de-DE" sz="1200" b="1">
              <a:solidFill>
                <a:srgbClr val="004456"/>
              </a:solidFill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n-US" sz="900">
                <a:latin typeface="Calibri" pitchFamily="34" charset="0"/>
              </a:rPr>
              <a:t>…</a:t>
            </a:r>
            <a:r>
              <a:rPr lang="el-GR" sz="900">
                <a:latin typeface="Calibri" pitchFamily="34" charset="0"/>
              </a:rPr>
              <a:t>λαμβάνετε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έγκυρα εμπειρικά δεδομένα </a:t>
            </a:r>
            <a:r>
              <a:rPr lang="el-GR" sz="900">
                <a:latin typeface="Calibri" pitchFamily="34" charset="0"/>
              </a:rPr>
              <a:t>σχετικά με το πώς οι σπουδαστές αξιολογούν την ποιότητα των ακαδημαϊκών σας προγραμμάτων και υποδομών</a:t>
            </a:r>
            <a:r>
              <a:rPr lang="en-US" sz="900">
                <a:latin typeface="Calibri" pitchFamily="34" charset="0"/>
              </a:rPr>
              <a:t> </a:t>
            </a: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n-US" sz="900">
                <a:latin typeface="Calibri" pitchFamily="34" charset="0"/>
              </a:rPr>
              <a:t>…</a:t>
            </a:r>
            <a:r>
              <a:rPr lang="el-GR" sz="900">
                <a:latin typeface="Calibri" pitchFamily="34" charset="0"/>
              </a:rPr>
              <a:t>συγκεντρώνετε συγκριτικά στοιχεία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ανεξάρτητα από επίσημες κατατάξεις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σχετικά με τη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θέση του πανεπιστημίου σας σε εθνικό και ευρωπαϊκό</a:t>
            </a:r>
            <a:r>
              <a:rPr lang="el-GR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επίπεδο</a:t>
            </a:r>
            <a:endParaRPr lang="en-US" sz="9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n-US" sz="900">
                <a:latin typeface="Calibri" pitchFamily="34" charset="0"/>
              </a:rPr>
              <a:t>…</a:t>
            </a:r>
            <a:r>
              <a:rPr lang="el-GR" sz="900">
                <a:latin typeface="Calibri" pitchFamily="34" charset="0"/>
              </a:rPr>
              <a:t>οι υπηρεσίες σας σταδιοδρομίας έχουν τη δυνατότητα να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στηρίξουν τους σπουδαστές</a:t>
            </a:r>
            <a:r>
              <a:rPr lang="en-US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με σημαντικές πληροφορίες σχετικά με τρέχουσες ευκαιρίες επαγγελματικής σταδιοδρομίας</a:t>
            </a:r>
            <a:endParaRPr lang="en-US" sz="9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n-US" sz="900">
                <a:latin typeface="Calibri" pitchFamily="34" charset="0"/>
              </a:rPr>
              <a:t>…</a:t>
            </a:r>
            <a:r>
              <a:rPr lang="el-GR" sz="900">
                <a:latin typeface="Calibri" pitchFamily="34" charset="0"/>
              </a:rPr>
              <a:t>έχετε πρόσβαση σε </a:t>
            </a:r>
            <a:r>
              <a:rPr lang="el-GR" sz="900" b="1">
                <a:latin typeface="Calibri" pitchFamily="34" charset="0"/>
              </a:rPr>
              <a:t>σημαντικά δεδομένα</a:t>
            </a:r>
            <a:r>
              <a:rPr lang="en-US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σχετικά με κανάλια πληροφόρησης και επικοινωνίας που  προτιμούν οι σπουδαστές  σας σχεδιάζοντας τα επόμενα βήματα επαγγελματικής σταδιοδρομίας</a:t>
            </a:r>
            <a:endParaRPr lang="en-US" sz="9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n-US" sz="900">
                <a:latin typeface="Calibri" pitchFamily="34" charset="0"/>
              </a:rPr>
              <a:t>…</a:t>
            </a:r>
            <a:r>
              <a:rPr lang="el-GR" sz="900">
                <a:latin typeface="Calibri" pitchFamily="34" charset="0"/>
              </a:rPr>
              <a:t>λαμβάνετε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πληροφορίες για όλες τις εταιρείες</a:t>
            </a:r>
            <a:r>
              <a:rPr lang="en-US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που εκφράζουν ενδιαφέρον ή δραστηριοποιούνται στο πανεπιστήμιό σας, βελτιώνοντας συνεπώς τις δυνατότητες συνεργασίας</a:t>
            </a:r>
            <a:endParaRPr lang="en-US" sz="900">
              <a:latin typeface="Calibri" pitchFamily="34" charset="0"/>
            </a:endParaRPr>
          </a:p>
        </p:txBody>
      </p:sp>
      <p:pic>
        <p:nvPicPr>
          <p:cNvPr id="56327" name="Bild 5" descr="Kasten.pn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4410075" y="5510213"/>
            <a:ext cx="2981325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eck 13"/>
          <p:cNvSpPr/>
          <p:nvPr/>
        </p:nvSpPr>
        <p:spPr>
          <a:xfrm>
            <a:off x="4552950" y="5510213"/>
            <a:ext cx="2627313" cy="46418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175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Οφέλη για τους σπουδαστές σας</a:t>
            </a:r>
            <a:endParaRPr lang="de-DE" sz="1200" b="1">
              <a:solidFill>
                <a:srgbClr val="004456"/>
              </a:solidFill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Οι συμμετέχοντες λαμβάνουν δωρεάν μια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ενημερωτική έκθεση</a:t>
            </a:r>
            <a:r>
              <a:rPr lang="en-US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σχετικά με θέματα απασχόλησης και επαγγελματικής σταδιοδρομίας, με το πέρας της συμπλήρωσης του </a:t>
            </a:r>
            <a:r>
              <a:rPr lang="de-DE" sz="900">
                <a:latin typeface="Calibri" pitchFamily="34" charset="0"/>
              </a:rPr>
              <a:t>online </a:t>
            </a:r>
            <a:r>
              <a:rPr lang="el-GR" sz="900">
                <a:latin typeface="Calibri" pitchFamily="34" charset="0"/>
              </a:rPr>
              <a:t>ερωτηματολογίου</a:t>
            </a:r>
            <a:endParaRPr lang="en-US" sz="9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Δίνεται η δυνατότητα στους σπουδαστές να εκφράσουν τους προβληματισμούς τους σχετικά με τις σπουδές και την επαγγελματική τους σταδιοδρομία στη μητρική τους γλώσσα </a:t>
            </a:r>
            <a:r>
              <a:rPr lang="en-US" sz="900">
                <a:latin typeface="Calibri" pitchFamily="34" charset="0"/>
              </a:rPr>
              <a:t> – </a:t>
            </a:r>
            <a:r>
              <a:rPr lang="el-GR" sz="900">
                <a:latin typeface="Calibri" pitchFamily="34" charset="0"/>
              </a:rPr>
              <a:t>η συμπλήρωση του ερωτηματολογίου διαρκεί μόλις</a:t>
            </a:r>
            <a:r>
              <a:rPr lang="en-US" sz="900">
                <a:latin typeface="Calibri" pitchFamily="34" charset="0"/>
              </a:rPr>
              <a:t> 20 – 25</a:t>
            </a:r>
            <a:r>
              <a:rPr lang="el-GR" sz="900">
                <a:latin typeface="Calibri" pitchFamily="34" charset="0"/>
              </a:rPr>
              <a:t> λεπτά</a:t>
            </a:r>
            <a:endParaRPr lang="en-US" sz="9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Οι σπουδαστές έχουν την ευκαιρία να </a:t>
            </a:r>
            <a:r>
              <a:rPr lang="el-GR" sz="900" b="1">
                <a:latin typeface="Calibri" pitchFamily="34" charset="0"/>
              </a:rPr>
              <a:t>κερδίσουν ξεχωριστά δώρα</a:t>
            </a:r>
            <a:r>
              <a:rPr lang="el-GR" sz="900">
                <a:latin typeface="Calibri" pitchFamily="34" charset="0"/>
              </a:rPr>
              <a:t> </a:t>
            </a:r>
          </a:p>
          <a:p>
            <a:pPr indent="3175" algn="just">
              <a:spcAft>
                <a:spcPts val="200"/>
              </a:spcAft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 b="1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Calibri" pitchFamily="34" charset="0"/>
              <a:buChar char="»"/>
            </a:pPr>
            <a:endParaRPr lang="en-US" sz="10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Arial" charset="0"/>
              <a:buChar char="•"/>
            </a:pPr>
            <a:endParaRPr lang="de-DE" sz="1000">
              <a:latin typeface="Calibri" pitchFamily="34" charset="0"/>
            </a:endParaRPr>
          </a:p>
          <a:p>
            <a:pPr indent="3175" algn="just">
              <a:spcAft>
                <a:spcPts val="200"/>
              </a:spcAft>
              <a:buFont typeface="Arial" charset="0"/>
              <a:buChar char="•"/>
            </a:pPr>
            <a:endParaRPr lang="de-DE" sz="1000">
              <a:latin typeface="Calibri" pitchFamily="34" charset="0"/>
            </a:endParaRPr>
          </a:p>
        </p:txBody>
      </p:sp>
      <p:sp>
        <p:nvSpPr>
          <p:cNvPr id="56329" name="Rechteck 14"/>
          <p:cNvSpPr>
            <a:spLocks noChangeArrowheads="1"/>
          </p:cNvSpPr>
          <p:nvPr/>
        </p:nvSpPr>
        <p:spPr bwMode="auto">
          <a:xfrm>
            <a:off x="1358900" y="9745663"/>
            <a:ext cx="62039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200"/>
              </a:spcBef>
            </a:pPr>
            <a:r>
              <a:rPr lang="el-GR" sz="1200">
                <a:solidFill>
                  <a:srgbClr val="0091C9"/>
                </a:solidFill>
                <a:latin typeface="Calibri" pitchFamily="34" charset="0"/>
              </a:rPr>
              <a:t>Ενδιαφέρεστε</a:t>
            </a:r>
            <a:r>
              <a:rPr lang="de-DE" sz="1200">
                <a:solidFill>
                  <a:srgbClr val="0091C9"/>
                </a:solidFill>
                <a:latin typeface="Calibri" pitchFamily="34" charset="0"/>
              </a:rPr>
              <a:t>;</a:t>
            </a:r>
            <a:r>
              <a:rPr lang="en-GB" sz="1200">
                <a:solidFill>
                  <a:srgbClr val="0091C9"/>
                </a:solidFill>
                <a:latin typeface="Calibri" pitchFamily="34" charset="0"/>
              </a:rPr>
              <a:t> –  </a:t>
            </a:r>
            <a:r>
              <a:rPr lang="el-GR" sz="1200">
                <a:solidFill>
                  <a:srgbClr val="0091C9"/>
                </a:solidFill>
                <a:latin typeface="Calibri" pitchFamily="34" charset="0"/>
              </a:rPr>
              <a:t>Θα είναι μεγάλη μας χαρά αν γίνετε ένας από τους συνεργάτες του Ινστιτούτου</a:t>
            </a:r>
            <a:r>
              <a:rPr lang="en-GB" sz="1200">
                <a:solidFill>
                  <a:srgbClr val="0091C9"/>
                </a:solidFill>
                <a:latin typeface="Calibri" pitchFamily="34" charset="0"/>
              </a:rPr>
              <a:t> trendence!</a:t>
            </a:r>
          </a:p>
        </p:txBody>
      </p:sp>
      <p:sp>
        <p:nvSpPr>
          <p:cNvPr id="56330" name="Rechteck 15"/>
          <p:cNvSpPr>
            <a:spLocks noChangeArrowheads="1"/>
          </p:cNvSpPr>
          <p:nvPr/>
        </p:nvSpPr>
        <p:spPr bwMode="auto">
          <a:xfrm>
            <a:off x="2963863" y="9999663"/>
            <a:ext cx="4216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900" b="1">
                <a:solidFill>
                  <a:srgbClr val="0091C9"/>
                </a:solidFill>
                <a:latin typeface="Calibri" pitchFamily="34" charset="0"/>
              </a:rPr>
              <a:t>Παρακαλούμε επικοινωνήστε μαζί μας για συμμετοχή ή οποιαδήποτε ερώτηση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:</a:t>
            </a:r>
          </a:p>
          <a:p>
            <a:r>
              <a:rPr lang="en-US" sz="900">
                <a:solidFill>
                  <a:srgbClr val="0091C9"/>
                </a:solidFill>
                <a:latin typeface="Calibri" pitchFamily="34" charset="0"/>
              </a:rPr>
              <a:t>Michalis Sifakis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  - University Relations Manager </a:t>
            </a:r>
            <a:r>
              <a:rPr lang="el-GR" sz="900">
                <a:solidFill>
                  <a:srgbClr val="0091C9"/>
                </a:solidFill>
                <a:latin typeface="Calibri" pitchFamily="34" charset="0"/>
              </a:rPr>
              <a:t>ΕΛΛΑΔΑ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 </a:t>
            </a:r>
          </a:p>
          <a:p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E-Mail: 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  <a:hlinkClick r:id="rId5"/>
              </a:rPr>
              <a:t>Michalis.Sifakis@trendence.com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 </a:t>
            </a:r>
          </a:p>
          <a:p>
            <a:r>
              <a:rPr lang="el-GR" sz="900">
                <a:solidFill>
                  <a:srgbClr val="0091C9"/>
                </a:solidFill>
                <a:latin typeface="Calibri" pitchFamily="34" charset="0"/>
              </a:rPr>
              <a:t>Τηλέφωνο</a:t>
            </a:r>
            <a:r>
              <a:rPr lang="de-DE" sz="900">
                <a:solidFill>
                  <a:srgbClr val="0091C9"/>
                </a:solidFill>
                <a:latin typeface="Calibri" pitchFamily="34" charset="0"/>
              </a:rPr>
              <a:t>: 0049 30 2592988 610</a:t>
            </a:r>
          </a:p>
        </p:txBody>
      </p:sp>
      <p:pic>
        <p:nvPicPr>
          <p:cNvPr id="5633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92663" y="7689850"/>
            <a:ext cx="22161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Bild 5" descr="Kasten.pn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141413" y="1624013"/>
            <a:ext cx="61737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Textfeld 13"/>
          <p:cNvSpPr txBox="1">
            <a:spLocks noChangeArrowheads="1"/>
          </p:cNvSpPr>
          <p:nvPr/>
        </p:nvSpPr>
        <p:spPr bwMode="auto">
          <a:xfrm>
            <a:off x="1190625" y="85725"/>
            <a:ext cx="62690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>
                <a:latin typeface="Calibri" pitchFamily="34" charset="0"/>
              </a:rPr>
              <a:t>Περιεχόμενα και πρακτικά αποτελέσματα</a:t>
            </a:r>
            <a:endParaRPr lang="de-DE" sz="2400" b="1">
              <a:latin typeface="Calibri" pitchFamily="34" charset="0"/>
            </a:endParaRPr>
          </a:p>
          <a:p>
            <a:r>
              <a:rPr lang="el-GR" sz="1600">
                <a:latin typeface="Calibri" pitchFamily="34" charset="0"/>
              </a:rPr>
              <a:t>Βασικοί λόγοι για να γίνετε συνεργάτης του Ινστιτούτου</a:t>
            </a:r>
            <a:r>
              <a:rPr lang="de-DE" sz="1600">
                <a:latin typeface="Calibri" pitchFamily="34" charset="0"/>
              </a:rPr>
              <a:t> trendence:</a:t>
            </a:r>
          </a:p>
          <a:p>
            <a:r>
              <a:rPr lang="el-GR" sz="1600">
                <a:latin typeface="Calibri" pitchFamily="34" charset="0"/>
              </a:rPr>
              <a:t>Διαχείριση ποιότητας</a:t>
            </a:r>
            <a:r>
              <a:rPr lang="de-DE" sz="1600">
                <a:latin typeface="Calibri" pitchFamily="34" charset="0"/>
              </a:rPr>
              <a:t> – </a:t>
            </a:r>
            <a:r>
              <a:rPr lang="el-GR" sz="1600">
                <a:latin typeface="Calibri" pitchFamily="34" charset="0"/>
              </a:rPr>
              <a:t>Υπηρεσίες Σταδιοδρομίας</a:t>
            </a:r>
            <a:r>
              <a:rPr lang="de-DE" sz="1600">
                <a:latin typeface="Calibri" pitchFamily="34" charset="0"/>
              </a:rPr>
              <a:t> – </a:t>
            </a:r>
            <a:r>
              <a:rPr lang="el-GR" sz="1600">
                <a:latin typeface="Calibri" pitchFamily="34" charset="0"/>
              </a:rPr>
              <a:t>Πανεπιστημιακό</a:t>
            </a:r>
            <a:r>
              <a:rPr lang="de-DE" sz="1600">
                <a:latin typeface="Calibri" pitchFamily="34" charset="0"/>
              </a:rPr>
              <a:t> </a:t>
            </a:r>
            <a:r>
              <a:rPr lang="el-GR" sz="1600">
                <a:latin typeface="Calibri" pitchFamily="34" charset="0"/>
              </a:rPr>
              <a:t>Μάρκετινγκ</a:t>
            </a:r>
            <a:endParaRPr lang="de-DE" sz="1600">
              <a:latin typeface="Calibri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362075" y="1728788"/>
            <a:ext cx="5732463" cy="2874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l-GR" sz="1300" b="1">
                <a:solidFill>
                  <a:srgbClr val="0091C9"/>
                </a:solidFill>
                <a:latin typeface="Calibri" pitchFamily="34" charset="0"/>
              </a:rPr>
              <a:t>Περιεχόμενα έρευνας</a:t>
            </a:r>
            <a:endParaRPr lang="de-DE" sz="1300" b="1">
              <a:solidFill>
                <a:srgbClr val="0091C9"/>
              </a:solidFill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 b="1">
                <a:latin typeface="Calibri" pitchFamily="34" charset="0"/>
              </a:rPr>
              <a:t>Ανάδραση με το πανεπιστήμιο</a:t>
            </a:r>
            <a:r>
              <a:rPr lang="de-DE" sz="900">
                <a:latin typeface="Calibri" pitchFamily="34" charset="0"/>
              </a:rPr>
              <a:t>:</a:t>
            </a:r>
          </a:p>
          <a:p>
            <a:pPr marL="355600" lvl="1" indent="-171450"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Οι συμμετέχοντες αξιολογούν το πανεπιστήμιό τους</a:t>
            </a:r>
            <a:r>
              <a:rPr lang="de-DE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βάσει 28 κριτηρίων που καλύπτουν τόσο ακαδημαϊκά όσο και θέματα υποδομών</a:t>
            </a:r>
            <a:endParaRPr lang="de-DE" sz="900">
              <a:latin typeface="Calibri" pitchFamily="34" charset="0"/>
            </a:endParaRPr>
          </a:p>
          <a:p>
            <a:pPr marL="355600" lvl="1" indent="-171450"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Η έρευνά μας επικεντρώνεται σε θέματα τα οποία σύμφωνα με προκαταρκτικές δοκιμές είναι ζωτικής σημασίας για τους σπουδαστές, ενώ τα πανεπιστήμια μπορούν να παρέμβουν άμεσα</a:t>
            </a:r>
            <a:endParaRPr lang="de-DE" sz="900">
              <a:latin typeface="Calibri" pitchFamily="34" charset="0"/>
            </a:endParaRPr>
          </a:p>
          <a:p>
            <a:pPr marL="355600" lvl="1" indent="-171450"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Η ατομική αξιολόγηση των σπουδαστών με τη μορφή ανοιχτών σχολίων ολοκληρώνει τη διαδικασία ανάδρασης</a:t>
            </a:r>
            <a:endParaRPr lang="de-DE" sz="90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 b="1">
                <a:latin typeface="Calibri" pitchFamily="34" charset="0"/>
              </a:rPr>
              <a:t>Πανεπιστήμιο προτίμησης</a:t>
            </a:r>
            <a:r>
              <a:rPr lang="de-DE" sz="900" b="1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στην περίπτωση συνέχισης των σπουδών</a:t>
            </a:r>
            <a:endParaRPr lang="de-DE" sz="90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900" b="1">
                <a:latin typeface="Calibri" pitchFamily="34" charset="0"/>
              </a:rPr>
              <a:t>Περαιτέρω συστάσεις</a:t>
            </a:r>
            <a:r>
              <a:rPr lang="en-US" sz="900">
                <a:latin typeface="Calibri" pitchFamily="34" charset="0"/>
              </a:rPr>
              <a:t>:</a:t>
            </a:r>
            <a:r>
              <a:rPr lang="el-GR" sz="900">
                <a:latin typeface="Calibri" pitchFamily="34" charset="0"/>
              </a:rPr>
              <a:t> Θα συνιστούσαν οι σπουδαστές σας το πανεπιστήμιό σας</a:t>
            </a:r>
            <a:r>
              <a:rPr lang="de-DE" sz="900">
                <a:latin typeface="Calibri" pitchFamily="34" charset="0"/>
              </a:rPr>
              <a:t>;</a:t>
            </a:r>
            <a:endParaRPr lang="en-US" sz="90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l-GR" sz="900" b="1">
                <a:latin typeface="Calibri" pitchFamily="34" charset="0"/>
              </a:rPr>
              <a:t>Θέματα επαγγελματικής σταδιοδρομίας</a:t>
            </a:r>
            <a:r>
              <a:rPr lang="en-GB" sz="900" b="1">
                <a:latin typeface="Calibri" pitchFamily="34" charset="0"/>
              </a:rPr>
              <a:t> </a:t>
            </a:r>
            <a:r>
              <a:rPr lang="en-GB" sz="900">
                <a:latin typeface="Calibri" pitchFamily="34" charset="0"/>
                <a:sym typeface="Symbol" pitchFamily="18" charset="2"/>
              </a:rPr>
              <a:t> </a:t>
            </a:r>
            <a:r>
              <a:rPr lang="el-GR" sz="900">
                <a:latin typeface="Calibri" pitchFamily="34" charset="0"/>
                <a:sym typeface="Symbol" pitchFamily="18" charset="2"/>
              </a:rPr>
              <a:t>Εργασία και επαγγελματική σταδιοδρομία</a:t>
            </a:r>
            <a:r>
              <a:rPr lang="en-GB" sz="900">
                <a:latin typeface="Calibri" pitchFamily="34" charset="0"/>
              </a:rPr>
              <a:t>:</a:t>
            </a:r>
            <a:r>
              <a:rPr lang="el-GR" sz="900">
                <a:latin typeface="Calibri" pitchFamily="34" charset="0"/>
              </a:rPr>
              <a:t> Ποιες είναι οι προσδοκίες των σπουδαστών στην πρώτη τους απασχόληση σχετικά με τον μισθό και το ωράριο εργασίας</a:t>
            </a:r>
            <a:r>
              <a:rPr lang="de-DE" sz="900">
                <a:latin typeface="Calibri" pitchFamily="34" charset="0"/>
              </a:rPr>
              <a:t>;</a:t>
            </a:r>
            <a:r>
              <a:rPr lang="en-GB" sz="900">
                <a:latin typeface="Calibri" pitchFamily="34" charset="0"/>
              </a:rPr>
              <a:t> </a:t>
            </a:r>
            <a:r>
              <a:rPr lang="en-GB" sz="900">
                <a:latin typeface="Calibri" pitchFamily="34" charset="0"/>
                <a:sym typeface="Symbol" pitchFamily="18" charset="2"/>
              </a:rPr>
              <a:t> </a:t>
            </a:r>
            <a:r>
              <a:rPr lang="el-GR" sz="900">
                <a:latin typeface="Calibri" pitchFamily="34" charset="0"/>
                <a:sym typeface="Symbol" pitchFamily="18" charset="2"/>
              </a:rPr>
              <a:t>Επικοινωνία</a:t>
            </a:r>
            <a:r>
              <a:rPr lang="en-GB" sz="900">
                <a:latin typeface="Calibri" pitchFamily="34" charset="0"/>
                <a:sym typeface="Symbol" pitchFamily="18" charset="2"/>
              </a:rPr>
              <a:t>:</a:t>
            </a:r>
            <a:r>
              <a:rPr lang="el-GR" sz="900">
                <a:latin typeface="Calibri" pitchFamily="34" charset="0"/>
                <a:sym typeface="Symbol" pitchFamily="18" charset="2"/>
              </a:rPr>
              <a:t> Ποιες μεθόδους επικοινωνίας χρησιμοποιούν κατά κόρον οι σπουδαστές για την ενημέρωσή τους σε θέματα εργασίας και επαγγελματικής σταδιοδρομίας</a:t>
            </a:r>
            <a:r>
              <a:rPr lang="de-DE" sz="900">
                <a:latin typeface="Calibri" pitchFamily="34" charset="0"/>
                <a:sym typeface="Symbol" pitchFamily="18" charset="2"/>
              </a:rPr>
              <a:t>;</a:t>
            </a:r>
            <a:r>
              <a:rPr lang="en-GB" sz="900">
                <a:latin typeface="Calibri" pitchFamily="34" charset="0"/>
                <a:sym typeface="Symbol" pitchFamily="18" charset="2"/>
              </a:rPr>
              <a:t> </a:t>
            </a:r>
            <a:r>
              <a:rPr lang="el-GR" sz="900">
                <a:latin typeface="Calibri" pitchFamily="34" charset="0"/>
                <a:sym typeface="Symbol" pitchFamily="18" charset="2"/>
              </a:rPr>
              <a:t>Ποια είναι τα πιο δημοφιλή μέσα ενημέρωσης μεταξύ των σπουδαστών, τα οποία με τη σειρά τους οι εργοδότες θα χρησιμοποιήσουν για την παροχή πληροφοριών σε θέματα εργασίας και σταδιοδρομίας</a:t>
            </a:r>
            <a:r>
              <a:rPr lang="en-GB" sz="900">
                <a:latin typeface="Calibri" pitchFamily="34" charset="0"/>
              </a:rPr>
              <a:t> </a:t>
            </a:r>
            <a:r>
              <a:rPr lang="en-GB" sz="900">
                <a:latin typeface="Calibri" pitchFamily="34" charset="0"/>
                <a:sym typeface="Symbol" pitchFamily="18" charset="2"/>
              </a:rPr>
              <a:t> </a:t>
            </a:r>
            <a:r>
              <a:rPr lang="el-GR" sz="900">
                <a:latin typeface="Calibri" pitchFamily="34" charset="0"/>
                <a:sym typeface="Symbol" pitchFamily="18" charset="2"/>
              </a:rPr>
              <a:t>Ελκυστικότητα εργοδοτών</a:t>
            </a:r>
            <a:r>
              <a:rPr lang="en-GB" sz="900">
                <a:latin typeface="Calibri" pitchFamily="34" charset="0"/>
              </a:rPr>
              <a:t>:</a:t>
            </a:r>
            <a:r>
              <a:rPr lang="el-GR" sz="900">
                <a:latin typeface="Calibri" pitchFamily="34" charset="0"/>
              </a:rPr>
              <a:t> Ποιοι εργοδότες είναι πιο ελκυστικοί</a:t>
            </a:r>
            <a:r>
              <a:rPr lang="de-DE" sz="900">
                <a:latin typeface="Calibri" pitchFamily="34" charset="0"/>
              </a:rPr>
              <a:t>;</a:t>
            </a:r>
            <a:r>
              <a:rPr lang="en-GB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Ποιοι εργοδότες είναι πιο γνωστοί μεταξύ των σπουδαστών, λόγω δραστηριοτήτων τους στα πανεπιστήμια</a:t>
            </a:r>
            <a:r>
              <a:rPr lang="de-DE" sz="900">
                <a:latin typeface="Calibri" pitchFamily="34" charset="0"/>
              </a:rPr>
              <a:t>;</a:t>
            </a:r>
            <a:endParaRPr lang="en-GB" sz="900">
              <a:latin typeface="Calibri" pitchFamily="34" charset="0"/>
            </a:endParaRPr>
          </a:p>
        </p:txBody>
      </p:sp>
      <p:pic>
        <p:nvPicPr>
          <p:cNvPr id="57348" name="Bild 5" descr="Kaste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2850" y="8894763"/>
            <a:ext cx="6030913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20"/>
          <p:cNvSpPr/>
          <p:nvPr/>
        </p:nvSpPr>
        <p:spPr>
          <a:xfrm>
            <a:off x="1508125" y="8985250"/>
            <a:ext cx="5392738" cy="8620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b="1" dirty="0">
                <a:solidFill>
                  <a:srgbClr val="FFFFFF"/>
                </a:solidFill>
                <a:latin typeface="+mn-lt"/>
              </a:rPr>
              <a:t>Καλό είναι να γνωρίζετε</a:t>
            </a:r>
            <a:r>
              <a:rPr lang="de-DE" sz="1000" b="1" dirty="0">
                <a:solidFill>
                  <a:srgbClr val="FFFFFF"/>
                </a:solidFill>
                <a:latin typeface="+mn-lt"/>
              </a:rPr>
              <a:t>:</a:t>
            </a:r>
            <a:endParaRPr lang="de-DE" sz="1000" dirty="0">
              <a:solidFill>
                <a:srgbClr val="FFFFFF"/>
              </a:solidFill>
              <a:latin typeface="+mn-lt"/>
            </a:endParaRPr>
          </a:p>
          <a:p>
            <a:pPr marL="171450" indent="-171450" fontAlgn="auto">
              <a:spcBef>
                <a:spcPts val="0"/>
              </a:spcBef>
              <a:spcAft>
                <a:spcPts val="200"/>
              </a:spcAft>
              <a:buFont typeface="Calibri" panose="020F0502020204030204" pitchFamily="34" charset="0"/>
              <a:buChar char="»"/>
              <a:defRPr/>
            </a:pPr>
            <a:r>
              <a:rPr lang="el-GR" sz="1000" dirty="0">
                <a:solidFill>
                  <a:srgbClr val="FFFFFF"/>
                </a:solidFill>
                <a:latin typeface="+mn-lt"/>
              </a:rPr>
              <a:t>ότι το Ινστιτούτο </a:t>
            </a:r>
            <a:r>
              <a:rPr lang="en-US" sz="1000" dirty="0" err="1">
                <a:solidFill>
                  <a:srgbClr val="FFFFFF"/>
                </a:solidFill>
                <a:latin typeface="+mn-lt"/>
              </a:rPr>
              <a:t>trendence</a:t>
            </a:r>
            <a:r>
              <a:rPr lang="en-US" sz="10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l-GR" sz="1000" dirty="0">
                <a:solidFill>
                  <a:srgbClr val="FFFFFF"/>
                </a:solidFill>
                <a:latin typeface="+mn-lt"/>
              </a:rPr>
              <a:t>δεν προβαίνει στη δημοσίευση κανενός σχολίου αναφορικά με τα πανεπιστήμια</a:t>
            </a:r>
            <a:r>
              <a:rPr lang="en-US" sz="10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l-GR" sz="1000" dirty="0">
                <a:solidFill>
                  <a:srgbClr val="FFFFFF"/>
                </a:solidFill>
                <a:latin typeface="+mn-lt"/>
              </a:rPr>
              <a:t>για παράδειγμα με τη μορφή κατάταξης των πανεπιστημίων</a:t>
            </a:r>
            <a:r>
              <a:rPr lang="en-US" sz="1000" dirty="0">
                <a:solidFill>
                  <a:srgbClr val="FFFFFF"/>
                </a:solidFill>
                <a:latin typeface="+mn-lt"/>
              </a:rPr>
              <a:t>.</a:t>
            </a:r>
            <a:r>
              <a:rPr lang="el-GR" sz="1000" dirty="0">
                <a:solidFill>
                  <a:srgbClr val="FFFFFF"/>
                </a:solidFill>
                <a:latin typeface="+mn-lt"/>
              </a:rPr>
              <a:t> Τα συμμετέχοντα μέλη μπορούν να δημοσιεύσουν τα αποτελέσματά τους, εφόσον το επιθυμούν</a:t>
            </a:r>
            <a:r>
              <a:rPr lang="en-US" sz="1000" dirty="0">
                <a:solidFill>
                  <a:srgbClr val="FFFFFF"/>
                </a:solidFill>
                <a:latin typeface="+mn-lt"/>
              </a:rPr>
              <a:t>.</a:t>
            </a:r>
            <a:r>
              <a:rPr lang="el-GR" sz="1000" dirty="0">
                <a:solidFill>
                  <a:srgbClr val="FFFFFF"/>
                </a:solidFill>
                <a:latin typeface="+mn-lt"/>
              </a:rPr>
              <a:t> Θα σας παρακαλούσαμε εντούτοις σε αυτή την περίπτωση να επικοινωνήσετε πρώτα μαζί μας.</a:t>
            </a:r>
            <a:endParaRPr lang="en-US" sz="1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1285875" y="5119688"/>
            <a:ext cx="5884863" cy="3146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</a:pPr>
            <a:r>
              <a:rPr lang="el-GR" sz="1300" b="1">
                <a:solidFill>
                  <a:srgbClr val="0091C9"/>
                </a:solidFill>
                <a:latin typeface="Calibri" pitchFamily="34" charset="0"/>
              </a:rPr>
              <a:t>Πρακτικά οφέλη για το πανεπιστήμιό σας</a:t>
            </a:r>
            <a:endParaRPr lang="de-DE" sz="1300" b="1">
              <a:solidFill>
                <a:srgbClr val="004456"/>
              </a:solidFill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de-DE" sz="1000">
                <a:latin typeface="Calibri" pitchFamily="34" charset="0"/>
              </a:rPr>
              <a:t>«</a:t>
            </a:r>
            <a:r>
              <a:rPr lang="el-GR" sz="1000">
                <a:latin typeface="Calibri" pitchFamily="34" charset="0"/>
              </a:rPr>
              <a:t>Έτοιμες προς χρήση</a:t>
            </a:r>
            <a:r>
              <a:rPr lang="de-DE" sz="1000">
                <a:latin typeface="Calibri" pitchFamily="34" charset="0"/>
              </a:rPr>
              <a:t>» </a:t>
            </a:r>
            <a:r>
              <a:rPr lang="el-GR" sz="1000">
                <a:latin typeface="Calibri" pitchFamily="34" charset="0"/>
              </a:rPr>
              <a:t>εκθέσεις</a:t>
            </a:r>
            <a:r>
              <a:rPr lang="de-DE" sz="1000">
                <a:latin typeface="Calibri" pitchFamily="34" charset="0"/>
              </a:rPr>
              <a:t>:</a:t>
            </a:r>
            <a:r>
              <a:rPr lang="el-GR" sz="1000">
                <a:latin typeface="Calibri" pitchFamily="34" charset="0"/>
              </a:rPr>
              <a:t> σωστά δομημένες, λεπτομερείς, με αναλυτικές εξηγήσεις και ελκυστική παρουσίαση</a:t>
            </a:r>
            <a:endParaRPr lang="de-DE" sz="100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1000">
                <a:latin typeface="Calibri" pitchFamily="34" charset="0"/>
              </a:rPr>
              <a:t>Συγκρίσεις μεταξύ των απαντήσεων των σπουδαστών σας με εκείνες άλλων συμμετεχόντων στη χώρα σας και ολόκληρη την Ευρώπη</a:t>
            </a:r>
            <a:endParaRPr lang="en-GB" sz="100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1000">
                <a:latin typeface="Calibri" pitchFamily="34" charset="0"/>
              </a:rPr>
              <a:t>Ανώνυμο σύστημα συγκριτικής αναφοράς με άλλα πανεπιστήμια με τη μορφή βασικών δεικτών επιδόσεων</a:t>
            </a:r>
            <a:r>
              <a:rPr lang="en-GB" sz="1000">
                <a:latin typeface="Calibri" pitchFamily="34" charset="0"/>
              </a:rPr>
              <a:t>,</a:t>
            </a:r>
            <a:r>
              <a:rPr lang="el-GR" sz="1000">
                <a:latin typeface="Calibri" pitchFamily="34" charset="0"/>
              </a:rPr>
              <a:t> σύστημα σύγκρισης 5 βαθμίδων βασιζόμενο στην ιδέα</a:t>
            </a:r>
            <a:r>
              <a:rPr lang="en-GB" sz="1000">
                <a:latin typeface="Calibri" pitchFamily="34" charset="0"/>
              </a:rPr>
              <a:t> traffic-light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Calibri" pitchFamily="34" charset="0"/>
              <a:buChar char="»"/>
            </a:pPr>
            <a:r>
              <a:rPr lang="el-GR" sz="1000">
                <a:latin typeface="Calibri" pitchFamily="34" charset="0"/>
              </a:rPr>
              <a:t>Χρήσιμες εκθέσεις για</a:t>
            </a:r>
            <a:r>
              <a:rPr lang="en-GB" sz="1000">
                <a:latin typeface="Calibri" pitchFamily="34" charset="0"/>
              </a:rPr>
              <a:t>:</a:t>
            </a:r>
          </a:p>
          <a:p>
            <a:pPr marL="628650" lvl="1" indent="-171450"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</a:pPr>
            <a:r>
              <a:rPr lang="el-GR" sz="1000">
                <a:latin typeface="Calibri" pitchFamily="34" charset="0"/>
              </a:rPr>
              <a:t>Τους ελέγχους σας ποιότητας</a:t>
            </a:r>
            <a:r>
              <a:rPr lang="en-GB" sz="1000">
                <a:latin typeface="Calibri" pitchFamily="34" charset="0"/>
              </a:rPr>
              <a:t>:</a:t>
            </a:r>
            <a:r>
              <a:rPr lang="el-GR" sz="1000">
                <a:latin typeface="Calibri" pitchFamily="34" charset="0"/>
              </a:rPr>
              <a:t> Πώς θα μπορούσε το πανεπιστήμιό σας να ανταποκριθεί καλύτερα στις ανάγκες και επιθυμίες των σπουδαστών</a:t>
            </a:r>
            <a:r>
              <a:rPr lang="en-GB" sz="1000">
                <a:latin typeface="Calibri" pitchFamily="34" charset="0"/>
              </a:rPr>
              <a:t>;</a:t>
            </a:r>
          </a:p>
          <a:p>
            <a:pPr marL="628650" lvl="1" indent="-171450"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</a:pPr>
            <a:r>
              <a:rPr lang="el-GR" sz="1000">
                <a:latin typeface="Calibri" pitchFamily="34" charset="0"/>
              </a:rPr>
              <a:t>Το πανεπιστημιακό</a:t>
            </a:r>
            <a:r>
              <a:rPr lang="en-GB" sz="1000">
                <a:latin typeface="Calibri" pitchFamily="34" charset="0"/>
              </a:rPr>
              <a:t> marketing: </a:t>
            </a:r>
            <a:r>
              <a:rPr lang="el-GR" sz="1000">
                <a:latin typeface="Calibri" pitchFamily="34" charset="0"/>
              </a:rPr>
              <a:t>Πώς αξιολογείτε την ανταγωνιστικότητά σας</a:t>
            </a:r>
            <a:r>
              <a:rPr lang="en-GB" sz="1000">
                <a:latin typeface="Calibri" pitchFamily="34" charset="0"/>
              </a:rPr>
              <a:t>;</a:t>
            </a:r>
            <a:r>
              <a:rPr lang="el-GR" sz="1000">
                <a:latin typeface="Calibri" pitchFamily="34" charset="0"/>
              </a:rPr>
              <a:t> Ποια είναι τα δυνατά σας σημεία</a:t>
            </a:r>
            <a:r>
              <a:rPr lang="en-GB" sz="1000">
                <a:latin typeface="Calibri" pitchFamily="34" charset="0"/>
              </a:rPr>
              <a:t>;</a:t>
            </a:r>
          </a:p>
          <a:p>
            <a:pPr marL="628650" lvl="1" indent="-171450"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</a:pPr>
            <a:r>
              <a:rPr lang="el-GR" sz="1000">
                <a:latin typeface="Calibri" pitchFamily="34" charset="0"/>
              </a:rPr>
              <a:t>Τις υπηρεσίες σας σταδιοδρομίας και τη συνεργασία με επιχειρήσεις</a:t>
            </a:r>
            <a:r>
              <a:rPr lang="en-GB" sz="1000">
                <a:latin typeface="Calibri" pitchFamily="34" charset="0"/>
              </a:rPr>
              <a:t>:</a:t>
            </a:r>
            <a:r>
              <a:rPr lang="el-GR" sz="1000">
                <a:latin typeface="Calibri" pitchFamily="34" charset="0"/>
              </a:rPr>
              <a:t> Ποιες είναι οι προσδοκίες των σπουδαστών όσον αφορά την επαγγελματική σταδιοδρομία και ποιες πιθανές μεθόδους προσέγγισης από πλευράς εργοδοτών προτιμούν</a:t>
            </a:r>
            <a:r>
              <a:rPr lang="en-GB" sz="1000">
                <a:latin typeface="Calibri" pitchFamily="34" charset="0"/>
              </a:rPr>
              <a:t>;</a:t>
            </a:r>
          </a:p>
          <a:p>
            <a:pPr marL="628650" lvl="1" indent="-171450"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</a:pPr>
            <a:r>
              <a:rPr lang="el-GR" sz="1000">
                <a:latin typeface="Calibri" pitchFamily="34" charset="0"/>
              </a:rPr>
              <a:t>Την αξιολόγηση εταιρικών δραστηριοτήτων και κατά πόσον αυτές είναι ελκυστικές στο περιβάλλον του πανεπιστημίου</a:t>
            </a:r>
            <a:endParaRPr lang="en-GB" sz="1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190625" y="1403350"/>
            <a:ext cx="5734050" cy="1270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l-GR" sz="1300" b="1">
                <a:solidFill>
                  <a:srgbClr val="0091C9"/>
                </a:solidFill>
                <a:latin typeface="Calibri" pitchFamily="34" charset="0"/>
              </a:rPr>
              <a:t>Ποιοι σπουδαστές αποτελούν την ομάδα-στόχο</a:t>
            </a:r>
            <a:r>
              <a:rPr lang="de-DE" sz="1300" b="1">
                <a:solidFill>
                  <a:srgbClr val="0091C9"/>
                </a:solidFill>
                <a:latin typeface="Calibri" pitchFamily="34" charset="0"/>
              </a:rPr>
              <a:t>;</a:t>
            </a:r>
            <a:endParaRPr lang="en-US" sz="1300" b="1">
              <a:solidFill>
                <a:srgbClr val="0091C9"/>
              </a:solidFill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Φοιτητές που ολοκληρώνουν τις σπουδές τους σε προπτυχιακό ή μεταπτυχιακό επίπεδο</a:t>
            </a:r>
            <a:r>
              <a:rPr lang="en-US" sz="900">
                <a:latin typeface="Calibri" pitchFamily="34" charset="0"/>
              </a:rPr>
              <a:t>.</a:t>
            </a:r>
            <a:r>
              <a:rPr lang="el-GR" sz="900">
                <a:latin typeface="Calibri" pitchFamily="34" charset="0"/>
              </a:rPr>
              <a:t> Μας ενδιαφέρει η γνώμη σπουδαστών όλων των εξαμήνων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αλλά ιδιαίτερη έμφαση δίνουμε σε φοιτητές που βαίνουν προς την ολοκλήρωση των σπουδών τους, καθώς η έρευνά μας επικεντρώνεται σε θέματα επαγγελματικής σταδιοδρομίας</a:t>
            </a: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Κυρίως σπουδαστές που παρακολουθούν ένα πλήρες πρόγραμμα σπουδών </a:t>
            </a: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Αντικείμενο σπουδών</a:t>
            </a:r>
            <a:r>
              <a:rPr lang="de-DE" sz="900">
                <a:latin typeface="Calibri" pitchFamily="34" charset="0"/>
              </a:rPr>
              <a:t>:</a:t>
            </a:r>
            <a:r>
              <a:rPr lang="el-GR" sz="900">
                <a:latin typeface="Calibri" pitchFamily="34" charset="0"/>
              </a:rPr>
              <a:t> Σπουδαστές</a:t>
            </a:r>
            <a:r>
              <a:rPr lang="de-DE" sz="900">
                <a:latin typeface="Calibri" pitchFamily="34" charset="0"/>
              </a:rPr>
              <a:t> </a:t>
            </a:r>
            <a:r>
              <a:rPr lang="el-GR" sz="900" b="1">
                <a:latin typeface="Calibri" pitchFamily="34" charset="0"/>
              </a:rPr>
              <a:t>όλων των αντικειμένων</a:t>
            </a:r>
            <a:r>
              <a:rPr lang="el-GR" sz="900">
                <a:latin typeface="Calibri" pitchFamily="34" charset="0"/>
              </a:rPr>
              <a:t>. Αν επιθυμείτε να στείλετε πρόσκληση σε επιλεγμένη ομάδα σπουδαστών, το ενδιαφέρον μας εστιάζεται στους τομείς της Μηχανικής, Διοίκησης Επιχειρήσεων, Πληροφορικής και Φυσικών Επιστημών</a:t>
            </a:r>
            <a:endParaRPr lang="de-DE" sz="900">
              <a:latin typeface="Calibri" pitchFamily="34" charset="0"/>
            </a:endParaRPr>
          </a:p>
        </p:txBody>
      </p:sp>
      <p:sp>
        <p:nvSpPr>
          <p:cNvPr id="59394" name="Textfeld 14"/>
          <p:cNvSpPr txBox="1">
            <a:spLocks noChangeArrowheads="1"/>
          </p:cNvSpPr>
          <p:nvPr/>
        </p:nvSpPr>
        <p:spPr bwMode="auto">
          <a:xfrm>
            <a:off x="1190625" y="227013"/>
            <a:ext cx="56372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 b="1">
                <a:latin typeface="Calibri" pitchFamily="34" charset="0"/>
              </a:rPr>
              <a:t>Διαδικασία και Περίγραμμα</a:t>
            </a:r>
            <a:r>
              <a:rPr lang="de-DE" sz="1600">
                <a:latin typeface="Calibri" pitchFamily="34" charset="0"/>
              </a:rPr>
              <a:t> </a:t>
            </a:r>
            <a:r>
              <a:rPr lang="el-GR" sz="1600">
                <a:latin typeface="Calibri" pitchFamily="34" charset="0"/>
              </a:rPr>
              <a:t>Λαμβάνοντας μέρος στην έρευνα </a:t>
            </a:r>
            <a:r>
              <a:rPr lang="de-DE" sz="1600">
                <a:latin typeface="Calibri" pitchFamily="34" charset="0"/>
              </a:rPr>
              <a:t>trendence Graduate Barometer</a:t>
            </a:r>
          </a:p>
          <a:p>
            <a:endParaRPr lang="de-DE" sz="1600">
              <a:latin typeface="Calibri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397125" y="5072063"/>
            <a:ext cx="5048250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Κύρια φάση της έρευνας</a:t>
            </a:r>
            <a:endParaRPr lang="de-DE" sz="1200" b="1">
              <a:solidFill>
                <a:srgbClr val="0091C9"/>
              </a:solidFill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 αρμόδιος επικοινωνίας με τα πανεπιστήμια, με την ελληνική ως μητρική γλώσσα, θα είναι διαρκώς στη διάθεσή σας μέσω</a:t>
            </a:r>
            <a:r>
              <a:rPr lang="en-US" sz="900">
                <a:latin typeface="Calibri" pitchFamily="34" charset="0"/>
              </a:rPr>
              <a:t> E-Mail </a:t>
            </a:r>
            <a:r>
              <a:rPr lang="el-GR" sz="900">
                <a:latin typeface="Calibri" pitchFamily="34" charset="0"/>
              </a:rPr>
              <a:t>ή τηλεφώνου, για οποιαδήποτε ερώτηση ή απορία έχετε</a:t>
            </a:r>
            <a:endParaRPr lang="en-US" sz="900" b="1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Ποσοστά ανταπόκρισης καταγράφονται από το Ινστιτούτο</a:t>
            </a:r>
            <a:r>
              <a:rPr lang="en-US" sz="900">
                <a:latin typeface="Calibri" pitchFamily="34" charset="0"/>
              </a:rPr>
              <a:t> trendence </a:t>
            </a:r>
            <a:r>
              <a:rPr lang="el-GR" sz="900">
                <a:latin typeface="Calibri" pitchFamily="34" charset="0"/>
              </a:rPr>
              <a:t>σε καθημερινή βάση, ενώ σας αποστέλλονται τακτικές ενημερώσεις</a:t>
            </a: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Χρήσιμες συμβουλές και παροχή βοήθειας από το Ινστιτούτο</a:t>
            </a:r>
            <a:r>
              <a:rPr lang="en-US" sz="900">
                <a:latin typeface="Calibri" pitchFamily="34" charset="0"/>
              </a:rPr>
              <a:t> trendence </a:t>
            </a:r>
            <a:r>
              <a:rPr lang="el-GR" sz="900">
                <a:latin typeface="Calibri" pitchFamily="34" charset="0"/>
              </a:rPr>
              <a:t>για την επίτευξη υψηλού ποσοστού ανταπόκρισης</a:t>
            </a:r>
            <a:endParaRPr lang="en-US" sz="900">
              <a:latin typeface="Calibri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374775" y="8845550"/>
            <a:ext cx="5734050" cy="1511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200"/>
              </a:spcBef>
            </a:pPr>
            <a:r>
              <a:rPr lang="el-GR" sz="1300" b="1">
                <a:solidFill>
                  <a:srgbClr val="0091C9"/>
                </a:solidFill>
                <a:latin typeface="Calibri" pitchFamily="34" charset="0"/>
              </a:rPr>
              <a:t>Τρόποι επικοινωνίας με τους σπουδαστές</a:t>
            </a:r>
            <a:r>
              <a:rPr lang="de-DE" sz="1300" b="1">
                <a:solidFill>
                  <a:srgbClr val="0091C9"/>
                </a:solidFill>
                <a:latin typeface="Calibri" pitchFamily="34" charset="0"/>
              </a:rPr>
              <a:t>  - </a:t>
            </a:r>
            <a:r>
              <a:rPr lang="el-GR" sz="1300" b="1">
                <a:solidFill>
                  <a:srgbClr val="0091C9"/>
                </a:solidFill>
                <a:latin typeface="Calibri" pitchFamily="34" charset="0"/>
              </a:rPr>
              <a:t>συστάσεις</a:t>
            </a:r>
            <a:r>
              <a:rPr lang="de-DE" sz="1300" b="1">
                <a:solidFill>
                  <a:srgbClr val="0091C9"/>
                </a:solidFill>
                <a:latin typeface="Calibri" pitchFamily="34" charset="0"/>
              </a:rPr>
              <a:t>  </a:t>
            </a:r>
          </a:p>
          <a:p>
            <a:pPr algn="just">
              <a:spcBef>
                <a:spcPts val="200"/>
              </a:spcBef>
            </a:pPr>
            <a:r>
              <a:rPr lang="de-DE" sz="900" b="1">
                <a:latin typeface="Calibri" pitchFamily="34" charset="0"/>
              </a:rPr>
              <a:t>E-Mail</a:t>
            </a:r>
            <a:r>
              <a:rPr lang="de-DE" sz="900">
                <a:latin typeface="Calibri" pitchFamily="34" charset="0"/>
              </a:rPr>
              <a:t>:</a:t>
            </a:r>
            <a:r>
              <a:rPr lang="el-GR" sz="900">
                <a:latin typeface="Calibri" pitchFamily="34" charset="0"/>
              </a:rPr>
              <a:t> Η εμπειρία μάς έχει δείξει ότι η πιο γρήγορη και αποτελεσματική μέθοδος συμμετοχής είναι μέσω της αποστολής </a:t>
            </a:r>
            <a:r>
              <a:rPr lang="de-DE" sz="900">
                <a:latin typeface="Calibri" pitchFamily="34" charset="0"/>
              </a:rPr>
              <a:t>E-Mail </a:t>
            </a:r>
            <a:r>
              <a:rPr lang="el-GR" sz="900">
                <a:latin typeface="Calibri" pitchFamily="34" charset="0"/>
              </a:rPr>
              <a:t>στους σπουδαστές σας</a:t>
            </a:r>
            <a:endParaRPr lang="en-US" sz="900">
              <a:latin typeface="Calibri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de-DE" sz="900">
                <a:latin typeface="Calibri" pitchFamily="34" charset="0"/>
                <a:sym typeface="Symbol" pitchFamily="18" charset="2"/>
              </a:rPr>
              <a:t> </a:t>
            </a:r>
            <a:r>
              <a:rPr lang="el-GR" sz="900">
                <a:latin typeface="Calibri" pitchFamily="34" charset="0"/>
                <a:sym typeface="Symbol" pitchFamily="18" charset="2"/>
              </a:rPr>
              <a:t>Καλύτερη μέθοδος</a:t>
            </a:r>
            <a:r>
              <a:rPr lang="de-DE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εφόσον οι διευθύνσεις</a:t>
            </a:r>
            <a:r>
              <a:rPr lang="de-DE" sz="900">
                <a:latin typeface="Calibri" pitchFamily="34" charset="0"/>
              </a:rPr>
              <a:t> E-Mail</a:t>
            </a:r>
            <a:r>
              <a:rPr lang="el-GR" sz="900">
                <a:latin typeface="Calibri" pitchFamily="34" charset="0"/>
              </a:rPr>
              <a:t> είναι διαθέσιμες</a:t>
            </a:r>
            <a:endParaRPr lang="de-DE" sz="900">
              <a:latin typeface="Calibri" pitchFamily="34" charset="0"/>
              <a:sym typeface="Symbol" pitchFamily="18" charset="2"/>
            </a:endParaRPr>
          </a:p>
          <a:p>
            <a:pPr algn="just">
              <a:spcBef>
                <a:spcPts val="200"/>
              </a:spcBef>
            </a:pPr>
            <a:r>
              <a:rPr lang="de-DE" sz="900">
                <a:latin typeface="Calibri" pitchFamily="34" charset="0"/>
                <a:sym typeface="Symbol" pitchFamily="18" charset="2"/>
              </a:rPr>
              <a:t> </a:t>
            </a:r>
            <a:r>
              <a:rPr lang="el-GR" sz="900">
                <a:latin typeface="Calibri" pitchFamily="34" charset="0"/>
                <a:sym typeface="Symbol" pitchFamily="18" charset="2"/>
              </a:rPr>
              <a:t>Θα λάβετε όλα τα απαραίτητα πρότυπα κείμενα, τα οποία τηρούν τις τεχνικές σας προδιαγραφές, επομένως το μόνο που μένει να κάνετε είναι να τα διανείμετε</a:t>
            </a:r>
            <a:r>
              <a:rPr lang="de-DE" sz="900">
                <a:latin typeface="Calibri" pitchFamily="34" charset="0"/>
              </a:rPr>
              <a:t>. </a:t>
            </a:r>
            <a:r>
              <a:rPr lang="el-GR" sz="900">
                <a:latin typeface="Calibri" pitchFamily="34" charset="0"/>
              </a:rPr>
              <a:t>Λειτουργία</a:t>
            </a:r>
            <a:r>
              <a:rPr lang="de-DE" sz="900">
                <a:latin typeface="Calibri" pitchFamily="34" charset="0"/>
              </a:rPr>
              <a:t> cookies</a:t>
            </a:r>
            <a:r>
              <a:rPr lang="el-GR" sz="900">
                <a:latin typeface="Calibri" pitchFamily="34" charset="0"/>
              </a:rPr>
              <a:t> διασφαλίζει ότι οι σπουδαστές θα συμπληρώσουν το ερωτηματολόγιο μία μόνο φορά, ενώ θα μπορούν να συνεχίσουν τη συμπλήρωσή του σε περίπτωση διακοπής</a:t>
            </a:r>
            <a:endParaRPr lang="de-DE" sz="900">
              <a:latin typeface="Calibri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el-GR" sz="900" b="1">
                <a:latin typeface="Calibri" pitchFamily="34" charset="0"/>
              </a:rPr>
              <a:t>Άλλες μέθοδοι</a:t>
            </a:r>
            <a:r>
              <a:rPr lang="de-DE" sz="900">
                <a:latin typeface="Calibri" pitchFamily="34" charset="0"/>
              </a:rPr>
              <a:t>:</a:t>
            </a:r>
            <a:r>
              <a:rPr lang="de-DE" sz="900" b="1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Προσπέκτους</a:t>
            </a:r>
            <a:r>
              <a:rPr lang="de-DE" sz="900">
                <a:latin typeface="Calibri" pitchFamily="34" charset="0"/>
              </a:rPr>
              <a:t>/ </a:t>
            </a:r>
            <a:r>
              <a:rPr lang="el-GR" sz="900">
                <a:latin typeface="Calibri" pitchFamily="34" charset="0"/>
              </a:rPr>
              <a:t>ενημερωτικά δελτία</a:t>
            </a:r>
            <a:r>
              <a:rPr lang="de-DE" sz="900">
                <a:latin typeface="Calibri" pitchFamily="34" charset="0"/>
              </a:rPr>
              <a:t>/</a:t>
            </a:r>
            <a:r>
              <a:rPr lang="el-GR" sz="900">
                <a:latin typeface="Calibri" pitchFamily="34" charset="0"/>
              </a:rPr>
              <a:t>αναρτήσεις σε ενδοδικτυακές-διαδικτυακές σελίδες</a:t>
            </a:r>
            <a:endParaRPr lang="de-DE" sz="900">
              <a:latin typeface="Calibri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2397125" y="6403975"/>
            <a:ext cx="5048250" cy="2078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Μετά την κύρια φάση</a:t>
            </a:r>
            <a:endParaRPr lang="de-DE" sz="1200" b="1">
              <a:solidFill>
                <a:srgbClr val="0091C9"/>
              </a:solidFill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Με το πέρας της κύριας φάσης τον Φεβρουάριο</a:t>
            </a:r>
            <a:r>
              <a:rPr lang="en-US" sz="900">
                <a:latin typeface="Calibri" pitchFamily="34" charset="0"/>
              </a:rPr>
              <a:t>, </a:t>
            </a:r>
            <a:r>
              <a:rPr lang="el-GR" sz="900">
                <a:latin typeface="Calibri" pitchFamily="34" charset="0"/>
              </a:rPr>
              <a:t>ξεκινάμε με την ανάλυση και το φιλτράρισμα των δεδομένων</a:t>
            </a:r>
            <a:r>
              <a:rPr lang="en-US" sz="900">
                <a:latin typeface="Calibri" pitchFamily="34" charset="0"/>
              </a:rPr>
              <a:t>.</a:t>
            </a:r>
            <a:r>
              <a:rPr lang="el-GR" sz="900">
                <a:latin typeface="Calibri" pitchFamily="34" charset="0"/>
              </a:rPr>
              <a:t> Εκθέσεις που αφορούν το προφίλ των σπουδαστών σας σε σύγκριση με τους εθνικούς και ευρωπαϊκούς μέσους όρους,  θα είναι έτοιμες μέχρι το Φθινόπωρο του 2016</a:t>
            </a:r>
            <a:br>
              <a:rPr lang="el-GR" sz="900">
                <a:latin typeface="Calibri" pitchFamily="34" charset="0"/>
              </a:rPr>
            </a:br>
            <a:r>
              <a:rPr lang="el-GR" sz="900">
                <a:latin typeface="Calibri" pitchFamily="34" charset="0"/>
              </a:rPr>
              <a:t> </a:t>
            </a: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 ελάχιστος αριθμός απαντήσεων για μια έγκυρη στατιστικά έρευνα είνα</a:t>
            </a:r>
            <a:r>
              <a:rPr lang="en-US" sz="900">
                <a:latin typeface="Calibri" pitchFamily="34" charset="0"/>
              </a:rPr>
              <a:t> 50.</a:t>
            </a:r>
            <a:r>
              <a:rPr lang="el-GR" sz="900">
                <a:latin typeface="Calibri" pitchFamily="34" charset="0"/>
              </a:rPr>
              <a:t> Εφόσον υπάρχουν αρκετές απαντήσεις</a:t>
            </a:r>
            <a:r>
              <a:rPr lang="en-US" sz="900">
                <a:latin typeface="Calibri" pitchFamily="34" charset="0"/>
              </a:rPr>
              <a:t>, </a:t>
            </a:r>
            <a:r>
              <a:rPr lang="el-GR" sz="900">
                <a:latin typeface="Calibri" pitchFamily="34" charset="0"/>
              </a:rPr>
              <a:t>μπορείτε να επιλέξετε μια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Καθολική έκθεση</a:t>
            </a:r>
            <a:r>
              <a:rPr lang="en-US" sz="900">
                <a:latin typeface="Calibri" pitchFamily="34" charset="0"/>
              </a:rPr>
              <a:t> (</a:t>
            </a:r>
            <a:r>
              <a:rPr lang="el-GR" sz="900">
                <a:latin typeface="Calibri" pitchFamily="34" charset="0"/>
              </a:rPr>
              <a:t>προφίλ των σπουδαστών σας ανεξαρτήτως ειδικότητας</a:t>
            </a:r>
            <a:r>
              <a:rPr lang="en-US" sz="900">
                <a:latin typeface="Calibri" pitchFamily="34" charset="0"/>
              </a:rPr>
              <a:t>),</a:t>
            </a:r>
            <a:r>
              <a:rPr lang="el-GR" sz="900">
                <a:latin typeface="Calibri" pitchFamily="34" charset="0"/>
              </a:rPr>
              <a:t> μια έκθεση </a:t>
            </a:r>
            <a:r>
              <a:rPr lang="de-DE" sz="900">
                <a:latin typeface="Calibri" pitchFamily="34" charset="0"/>
              </a:rPr>
              <a:t>Business </a:t>
            </a:r>
            <a:r>
              <a:rPr lang="el-GR" sz="900">
                <a:latin typeface="Calibri" pitchFamily="34" charset="0"/>
              </a:rPr>
              <a:t>προσανατολισμού</a:t>
            </a:r>
            <a:r>
              <a:rPr lang="en-US" sz="900">
                <a:latin typeface="Calibri" pitchFamily="34" charset="0"/>
              </a:rPr>
              <a:t> (</a:t>
            </a:r>
            <a:r>
              <a:rPr lang="el-GR" sz="900">
                <a:latin typeface="Calibri" pitchFamily="34" charset="0"/>
              </a:rPr>
              <a:t>προφίλ σπουδαστών τμημάτων Οικονομίας, Διοίκησης Επιχειρήσεων, κτλ</a:t>
            </a:r>
            <a:r>
              <a:rPr lang="en-US" sz="900">
                <a:latin typeface="Calibri" pitchFamily="34" charset="0"/>
              </a:rPr>
              <a:t>) </a:t>
            </a:r>
            <a:r>
              <a:rPr lang="el-GR" sz="900">
                <a:latin typeface="Calibri" pitchFamily="34" charset="0"/>
              </a:rPr>
              <a:t>ή μια έκθεση για τους τομείς</a:t>
            </a:r>
            <a:r>
              <a:rPr lang="en-US" sz="900">
                <a:latin typeface="Calibri" pitchFamily="34" charset="0"/>
              </a:rPr>
              <a:t> </a:t>
            </a:r>
            <a:r>
              <a:rPr lang="el-GR" sz="900">
                <a:latin typeface="Calibri" pitchFamily="34" charset="0"/>
              </a:rPr>
              <a:t>Μηχανολογίας</a:t>
            </a:r>
            <a:r>
              <a:rPr lang="en-US" sz="900">
                <a:latin typeface="Calibri" pitchFamily="34" charset="0"/>
              </a:rPr>
              <a:t>/</a:t>
            </a:r>
            <a:r>
              <a:rPr lang="el-GR" sz="900">
                <a:latin typeface="Calibri" pitchFamily="34" charset="0"/>
              </a:rPr>
              <a:t>Πληροφορικής</a:t>
            </a:r>
            <a:r>
              <a:rPr lang="en-US" sz="900">
                <a:latin typeface="Calibri" pitchFamily="34" charset="0"/>
              </a:rPr>
              <a:t>/</a:t>
            </a:r>
            <a:r>
              <a:rPr lang="el-GR" sz="900">
                <a:latin typeface="Calibri" pitchFamily="34" charset="0"/>
              </a:rPr>
              <a:t>Φυσικών επιστημών</a:t>
            </a:r>
            <a:r>
              <a:rPr lang="en-US" sz="900">
                <a:latin typeface="Calibri" pitchFamily="34" charset="0"/>
              </a:rPr>
              <a:t> (</a:t>
            </a:r>
            <a:r>
              <a:rPr lang="el-GR" sz="900">
                <a:latin typeface="Calibri" pitchFamily="34" charset="0"/>
              </a:rPr>
              <a:t>προφίλ σπουδαστών των εν λόγω τομέων</a:t>
            </a:r>
            <a:r>
              <a:rPr lang="en-US" sz="900">
                <a:latin typeface="Calibri" pitchFamily="34" charset="0"/>
              </a:rPr>
              <a:t>) – </a:t>
            </a:r>
            <a:r>
              <a:rPr lang="el-GR" sz="900">
                <a:latin typeface="Calibri" pitchFamily="34" charset="0"/>
              </a:rPr>
              <a:t>όλες σε σύγκριση με εθνικούς και ευρωπαϊκούς μέσους όρους</a:t>
            </a:r>
            <a:br>
              <a:rPr lang="el-GR" sz="900">
                <a:latin typeface="Calibri" pitchFamily="34" charset="0"/>
              </a:rPr>
            </a:b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Οι εκθέσεις είναι απολύτως δωρεάν ενώ παρέχουμε και βοήθεια για την ερμηνεία των δεδομένων, αν το επιθυμείτε</a:t>
            </a:r>
            <a:endParaRPr lang="en-US" sz="900">
              <a:latin typeface="Calibri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2397125" y="2733675"/>
            <a:ext cx="5048250" cy="2632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l-GR" sz="1200" b="1">
                <a:solidFill>
                  <a:srgbClr val="0091C9"/>
                </a:solidFill>
                <a:latin typeface="Calibri" pitchFamily="34" charset="0"/>
              </a:rPr>
              <a:t>Προετοιμασία</a:t>
            </a:r>
            <a:endParaRPr lang="de-DE" sz="1200" b="1">
              <a:solidFill>
                <a:srgbClr val="0091C9"/>
              </a:solidFill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Το ερωτηματολόγιο είναι προσβάσιμο</a:t>
            </a:r>
            <a:r>
              <a:rPr lang="de-DE" sz="900">
                <a:latin typeface="Calibri" pitchFamily="34" charset="0"/>
              </a:rPr>
              <a:t> online </a:t>
            </a:r>
            <a:r>
              <a:rPr lang="el-GR" sz="900">
                <a:latin typeface="Calibri" pitchFamily="34" charset="0"/>
              </a:rPr>
              <a:t>από τις αρχές Οκτωβρίου</a:t>
            </a:r>
            <a:r>
              <a:rPr lang="de-DE" sz="900">
                <a:latin typeface="Calibri" pitchFamily="34" charset="0"/>
              </a:rPr>
              <a:t> 2015</a:t>
            </a:r>
            <a:r>
              <a:rPr lang="el-GR" sz="900">
                <a:latin typeface="Calibri" pitchFamily="34" charset="0"/>
              </a:rPr>
              <a:t> μέχρι τις αρχές Φεβρουαρίου</a:t>
            </a:r>
            <a:r>
              <a:rPr lang="de-DE" sz="900">
                <a:latin typeface="Calibri" pitchFamily="34" charset="0"/>
              </a:rPr>
              <a:t> 2016</a:t>
            </a: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Για τη συμμετοχή σας</a:t>
            </a:r>
            <a:r>
              <a:rPr lang="de-DE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αρκεί να απευθύνετε πρόσκληση στους σπουδαστές και σχετική υπενθύμιση για την ολοκλήρωση της έρευνας</a:t>
            </a: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Λίγες εβδομάδες αρκούν για την επίτευξη σημαντικού ποσοστού ανταπόκρισης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γεγονός που συνεπάγεται σημαντικά οφέλη για το πανεπιστήμιό σας με ελάχιστο κόπο και σε σχετικά μικρό χρονικό διάστημα</a:t>
            </a:r>
            <a:endParaRPr lang="en-US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Σας παρέχουμε όλα τα απαραίτητα υλικά συμμετοχής</a:t>
            </a:r>
            <a:r>
              <a:rPr lang="en-US" sz="900">
                <a:latin typeface="Calibri" pitchFamily="34" charset="0"/>
              </a:rPr>
              <a:t> (</a:t>
            </a:r>
            <a:r>
              <a:rPr lang="el-GR" sz="900">
                <a:latin typeface="Calibri" pitchFamily="34" charset="0"/>
              </a:rPr>
              <a:t>πρότυπα κείμενα</a:t>
            </a:r>
            <a:r>
              <a:rPr lang="en-US" sz="900">
                <a:latin typeface="Calibri" pitchFamily="34" charset="0"/>
              </a:rPr>
              <a:t> E-Mail, </a:t>
            </a:r>
            <a:r>
              <a:rPr lang="el-GR" sz="900">
                <a:latin typeface="Calibri" pitchFamily="34" charset="0"/>
              </a:rPr>
              <a:t>προσπέκτους</a:t>
            </a:r>
            <a:r>
              <a:rPr lang="en-US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σύνδεσμος ενεργοποίησης</a:t>
            </a:r>
            <a:r>
              <a:rPr lang="en-US" sz="900">
                <a:latin typeface="Calibri" pitchFamily="34" charset="0"/>
              </a:rPr>
              <a:t>).</a:t>
            </a:r>
            <a:r>
              <a:rPr lang="el-GR" sz="900">
                <a:latin typeface="Calibri" pitchFamily="34" charset="0"/>
              </a:rPr>
              <a:t> Και ασφαλώς, χωρίς καμία χρέωση</a:t>
            </a: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Πριν την έναρξη της συμμετοχής σας</a:t>
            </a:r>
            <a:r>
              <a:rPr lang="de-DE" sz="900">
                <a:latin typeface="Calibri" pitchFamily="34" charset="0"/>
              </a:rPr>
              <a:t>,</a:t>
            </a:r>
            <a:r>
              <a:rPr lang="el-GR" sz="900">
                <a:latin typeface="Calibri" pitchFamily="34" charset="0"/>
              </a:rPr>
              <a:t> θα συζητήσουμε από κοινού για τα ακόλουθα ζητήματα</a:t>
            </a:r>
            <a:r>
              <a:rPr lang="de-DE" sz="900">
                <a:latin typeface="Calibri" pitchFamily="34" charset="0"/>
              </a:rPr>
              <a:t>:</a:t>
            </a: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Αποτελεσματικές μέθοδοι πρόσκλησης σπουδαστών</a:t>
            </a: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Κατάλληλη στιγμή για την αποστολή των προσκλήσεων</a:t>
            </a:r>
            <a:r>
              <a:rPr lang="de-DE" sz="900">
                <a:latin typeface="Calibri" pitchFamily="34" charset="0"/>
              </a:rPr>
              <a:t> (</a:t>
            </a:r>
            <a:r>
              <a:rPr lang="el-GR" sz="900">
                <a:latin typeface="Calibri" pitchFamily="34" charset="0"/>
              </a:rPr>
              <a:t>για την αποφυγή κωλλυμάτων σε σχέση με άλλες σημαντικές δραστηριότητες ή αξιολογήσεις</a:t>
            </a:r>
            <a:r>
              <a:rPr lang="en-US" sz="900">
                <a:latin typeface="Calibri" pitchFamily="34" charset="0"/>
              </a:rPr>
              <a:t>)</a:t>
            </a:r>
          </a:p>
          <a:p>
            <a:pPr algn="just">
              <a:buFont typeface="Calibri" pitchFamily="34" charset="0"/>
              <a:buChar char="»"/>
            </a:pPr>
            <a:r>
              <a:rPr lang="el-GR" sz="900">
                <a:latin typeface="Calibri" pitchFamily="34" charset="0"/>
              </a:rPr>
              <a:t>Αριθμός σπουδαστών που θα προσκληθούν </a:t>
            </a: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endParaRPr lang="de-DE" sz="900">
              <a:latin typeface="Calibri" pitchFamily="34" charset="0"/>
            </a:endParaRPr>
          </a:p>
          <a:p>
            <a:pPr algn="just">
              <a:buFont typeface="Calibri" pitchFamily="34" charset="0"/>
              <a:buChar char="»"/>
            </a:pPr>
            <a:endParaRPr lang="de-DE" sz="900">
              <a:latin typeface="Calibri" pitchFamily="34" charset="0"/>
            </a:endParaRPr>
          </a:p>
        </p:txBody>
      </p:sp>
      <p:grpSp>
        <p:nvGrpSpPr>
          <p:cNvPr id="59399" name="Gruppieren 2"/>
          <p:cNvGrpSpPr>
            <a:grpSpLocks/>
          </p:cNvGrpSpPr>
          <p:nvPr/>
        </p:nvGrpSpPr>
        <p:grpSpPr bwMode="auto">
          <a:xfrm>
            <a:off x="1508125" y="5524500"/>
            <a:ext cx="503238" cy="504825"/>
            <a:chOff x="1336528" y="5499155"/>
            <a:chExt cx="600292" cy="600292"/>
          </a:xfrm>
        </p:grpSpPr>
        <p:pic>
          <p:nvPicPr>
            <p:cNvPr id="59406" name="Bild 34" descr="Kreis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36528" y="5499155"/>
              <a:ext cx="600292" cy="60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7" name="Textfeld 38"/>
            <p:cNvSpPr txBox="1">
              <a:spLocks noChangeArrowheads="1"/>
            </p:cNvSpPr>
            <p:nvPr/>
          </p:nvSpPr>
          <p:spPr bwMode="auto">
            <a:xfrm>
              <a:off x="1445766" y="5589124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chemeClr val="bg1"/>
                  </a:solidFill>
                  <a:latin typeface="Calibri" pitchFamily="34" charset="0"/>
                </a:rPr>
                <a:t>2.</a:t>
              </a:r>
            </a:p>
          </p:txBody>
        </p:sp>
      </p:grpSp>
      <p:grpSp>
        <p:nvGrpSpPr>
          <p:cNvPr id="59400" name="Gruppieren 3"/>
          <p:cNvGrpSpPr>
            <a:grpSpLocks/>
          </p:cNvGrpSpPr>
          <p:nvPr/>
        </p:nvGrpSpPr>
        <p:grpSpPr bwMode="auto">
          <a:xfrm>
            <a:off x="1508125" y="7280275"/>
            <a:ext cx="503238" cy="503238"/>
            <a:chOff x="1336528" y="6638584"/>
            <a:chExt cx="600292" cy="600292"/>
          </a:xfrm>
        </p:grpSpPr>
        <p:pic>
          <p:nvPicPr>
            <p:cNvPr id="59404" name="Bild 34" descr="Kreis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36528" y="6638584"/>
              <a:ext cx="600292" cy="60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5" name="Textfeld 39"/>
            <p:cNvSpPr txBox="1">
              <a:spLocks noChangeArrowheads="1"/>
            </p:cNvSpPr>
            <p:nvPr/>
          </p:nvSpPr>
          <p:spPr bwMode="auto">
            <a:xfrm>
              <a:off x="1460892" y="6708685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chemeClr val="bg1"/>
                  </a:solidFill>
                  <a:latin typeface="Calibri" pitchFamily="34" charset="0"/>
                </a:rPr>
                <a:t>3.</a:t>
              </a:r>
            </a:p>
          </p:txBody>
        </p:sp>
      </p:grpSp>
      <p:grpSp>
        <p:nvGrpSpPr>
          <p:cNvPr id="59401" name="Gruppieren 21"/>
          <p:cNvGrpSpPr>
            <a:grpSpLocks/>
          </p:cNvGrpSpPr>
          <p:nvPr/>
        </p:nvGrpSpPr>
        <p:grpSpPr bwMode="auto">
          <a:xfrm>
            <a:off x="1487488" y="3086100"/>
            <a:ext cx="503237" cy="503238"/>
            <a:chOff x="1336528" y="5499155"/>
            <a:chExt cx="600292" cy="600292"/>
          </a:xfrm>
        </p:grpSpPr>
        <p:pic>
          <p:nvPicPr>
            <p:cNvPr id="59402" name="Bild 34" descr="Kreis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36528" y="5499155"/>
              <a:ext cx="600292" cy="60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3" name="Textfeld 23"/>
            <p:cNvSpPr txBox="1">
              <a:spLocks noChangeArrowheads="1"/>
            </p:cNvSpPr>
            <p:nvPr/>
          </p:nvSpPr>
          <p:spPr bwMode="auto">
            <a:xfrm>
              <a:off x="1445766" y="5589124"/>
              <a:ext cx="431877" cy="4398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chemeClr val="bg1"/>
                  </a:solidFill>
                  <a:latin typeface="Calibri" pitchFamily="34" charset="0"/>
                </a:rPr>
                <a:t>1.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1328</Words>
  <Application>Microsoft Office PowerPoint</Application>
  <PresentationFormat>Custom</PresentationFormat>
  <Paragraphs>100</Paragraphs>
  <Slides>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Πρότυπο σχεδίασης</vt:lpstr>
      </vt:variant>
      <vt:variant>
        <vt:i4>4</vt:i4>
      </vt:variant>
      <vt:variant>
        <vt:lpstr>Τίτλοι διαφανειών</vt:lpstr>
      </vt:variant>
      <vt:variant>
        <vt:i4>4</vt:i4>
      </vt:variant>
    </vt:vector>
  </HeadingPairs>
  <TitlesOfParts>
    <vt:vector size="12" baseType="lpstr">
      <vt:lpstr>Calibri</vt:lpstr>
      <vt:lpstr>Arial</vt:lpstr>
      <vt:lpstr>Times New Roman</vt:lpstr>
      <vt:lpstr>Symbol</vt:lpstr>
      <vt:lpstr>Office-Design</vt:lpstr>
      <vt:lpstr>1_Office-Design</vt:lpstr>
      <vt:lpstr>2_Office-Design</vt:lpstr>
      <vt:lpstr>3_Office-Design</vt:lpstr>
      <vt:lpstr>Διαφάνεια 1</vt:lpstr>
      <vt:lpstr>Διαφάνεια 2</vt:lpstr>
      <vt:lpstr>Διαφάνεια 3</vt:lpstr>
      <vt:lpstr>Διαφάνεια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MICHAELA</dc:creator>
  <cp:lastModifiedBy>kostas</cp:lastModifiedBy>
  <cp:revision>210</cp:revision>
  <cp:lastPrinted>2015-09-24T16:14:49Z</cp:lastPrinted>
  <dcterms:created xsi:type="dcterms:W3CDTF">2014-04-16T09:16:00Z</dcterms:created>
  <dcterms:modified xsi:type="dcterms:W3CDTF">2015-10-30T06:17:04Z</dcterms:modified>
</cp:coreProperties>
</file>