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Lst>
  <p:sldSz cx="12192000" cy="6858000"/>
  <p:notesSz cx="7099300" cy="10234613"/>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6" d="100"/>
          <a:sy n="116" d="100"/>
        </p:scale>
        <p:origin x="-354" y="-15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smtClean="0"/>
              <a:t>Στυλ κύριου τίτλου</a:t>
            </a:r>
            <a:endParaRPr lang="el-G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lvl1pPr>
              <a:defRPr/>
            </a:lvl1pPr>
          </a:lstStyle>
          <a:p>
            <a:pPr>
              <a:defRPr/>
            </a:pPr>
            <a:fld id="{2619A480-CC5D-4625-8C1B-9C8A767B870F}" type="datetimeFigureOut">
              <a:rPr lang="el-GR"/>
              <a:pPr>
                <a:defRPr/>
              </a:pPr>
              <a:t>30/11/2015</a:t>
            </a:fld>
            <a:endParaRPr lang="el-GR"/>
          </a:p>
        </p:txBody>
      </p:sp>
      <p:sp>
        <p:nvSpPr>
          <p:cNvPr id="5" name="Θέση υποσέλιδου 4"/>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p:cNvSpPr>
            <a:spLocks noGrp="1"/>
          </p:cNvSpPr>
          <p:nvPr>
            <p:ph type="sldNum" sz="quarter" idx="12"/>
          </p:nvPr>
        </p:nvSpPr>
        <p:spPr/>
        <p:txBody>
          <a:bodyPr/>
          <a:lstStyle>
            <a:lvl1pPr>
              <a:defRPr/>
            </a:lvl1pPr>
          </a:lstStyle>
          <a:p>
            <a:pPr>
              <a:defRPr/>
            </a:pPr>
            <a:fld id="{71282BE9-EE71-45A1-B0C1-D10C1A89EB85}"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lvl1pPr>
              <a:defRPr/>
            </a:lvl1pPr>
          </a:lstStyle>
          <a:p>
            <a:pPr>
              <a:defRPr/>
            </a:pPr>
            <a:fld id="{AE33490B-1EDB-4994-928D-308AE9C5888D}" type="datetimeFigureOut">
              <a:rPr lang="el-GR"/>
              <a:pPr>
                <a:defRPr/>
              </a:pPr>
              <a:t>30/11/2015</a:t>
            </a:fld>
            <a:endParaRPr lang="el-GR"/>
          </a:p>
        </p:txBody>
      </p:sp>
      <p:sp>
        <p:nvSpPr>
          <p:cNvPr id="5" name="Θέση υποσέλιδου 4"/>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p:cNvSpPr>
            <a:spLocks noGrp="1"/>
          </p:cNvSpPr>
          <p:nvPr>
            <p:ph type="sldNum" sz="quarter" idx="12"/>
          </p:nvPr>
        </p:nvSpPr>
        <p:spPr/>
        <p:txBody>
          <a:bodyPr/>
          <a:lstStyle>
            <a:lvl1pPr>
              <a:defRPr/>
            </a:lvl1pPr>
          </a:lstStyle>
          <a:p>
            <a:pPr>
              <a:defRPr/>
            </a:pPr>
            <a:fld id="{7C47D0C4-EDA2-46EE-9C6D-6D835759A89E}"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smtClean="0"/>
              <a:t>Στυλ κύριου τίτλου</a:t>
            </a:r>
            <a:endParaRPr lang="el-G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lvl1pPr>
              <a:defRPr/>
            </a:lvl1pPr>
          </a:lstStyle>
          <a:p>
            <a:pPr>
              <a:defRPr/>
            </a:pPr>
            <a:fld id="{7AB9036A-2311-4C56-9F78-1A79AEFB575F}" type="datetimeFigureOut">
              <a:rPr lang="el-GR"/>
              <a:pPr>
                <a:defRPr/>
              </a:pPr>
              <a:t>30/11/2015</a:t>
            </a:fld>
            <a:endParaRPr lang="el-GR"/>
          </a:p>
        </p:txBody>
      </p:sp>
      <p:sp>
        <p:nvSpPr>
          <p:cNvPr id="5" name="Θέση υποσέλιδου 4"/>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p:cNvSpPr>
            <a:spLocks noGrp="1"/>
          </p:cNvSpPr>
          <p:nvPr>
            <p:ph type="sldNum" sz="quarter" idx="12"/>
          </p:nvPr>
        </p:nvSpPr>
        <p:spPr/>
        <p:txBody>
          <a:bodyPr/>
          <a:lstStyle>
            <a:lvl1pPr>
              <a:defRPr/>
            </a:lvl1pPr>
          </a:lstStyle>
          <a:p>
            <a:pPr>
              <a:defRPr/>
            </a:pPr>
            <a:fld id="{F38EE042-01F4-4B63-93A1-FD5889D2B5B5}"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838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172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3"/>
          <p:cNvSpPr>
            <a:spLocks noGrp="1"/>
          </p:cNvSpPr>
          <p:nvPr>
            <p:ph type="dt" sz="half" idx="10"/>
          </p:nvPr>
        </p:nvSpPr>
        <p:spPr/>
        <p:txBody>
          <a:bodyPr/>
          <a:lstStyle>
            <a:lvl1pPr>
              <a:defRPr/>
            </a:lvl1pPr>
          </a:lstStyle>
          <a:p>
            <a:pPr>
              <a:defRPr/>
            </a:pPr>
            <a:fld id="{D6CEECC8-7CB8-4C09-B038-8DD7DE363ABD}" type="datetimeFigureOut">
              <a:rPr lang="el-GR"/>
              <a:pPr>
                <a:defRPr/>
              </a:pPr>
              <a:t>30/11/2015</a:t>
            </a:fld>
            <a:endParaRPr lang="el-GR"/>
          </a:p>
        </p:txBody>
      </p:sp>
      <p:sp>
        <p:nvSpPr>
          <p:cNvPr id="6" name="Θέση υποσέλιδου 4"/>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p:cNvSpPr>
            <a:spLocks noGrp="1"/>
          </p:cNvSpPr>
          <p:nvPr>
            <p:ph type="sldNum" sz="quarter" idx="12"/>
          </p:nvPr>
        </p:nvSpPr>
        <p:spPr/>
        <p:txBody>
          <a:bodyPr/>
          <a:lstStyle>
            <a:lvl1pPr>
              <a:defRPr/>
            </a:lvl1pPr>
          </a:lstStyle>
          <a:p>
            <a:pPr>
              <a:defRPr/>
            </a:pPr>
            <a:fld id="{F6E2D789-C23C-43FA-812A-7B14B0522C3E}"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smtClean="0"/>
              <a:t>Στυλ κύριου τίτλου</a:t>
            </a:r>
            <a:endParaRPr lang="el-G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3"/>
          <p:cNvSpPr>
            <a:spLocks noGrp="1"/>
          </p:cNvSpPr>
          <p:nvPr>
            <p:ph type="dt" sz="half" idx="10"/>
          </p:nvPr>
        </p:nvSpPr>
        <p:spPr/>
        <p:txBody>
          <a:bodyPr/>
          <a:lstStyle>
            <a:lvl1pPr>
              <a:defRPr/>
            </a:lvl1pPr>
          </a:lstStyle>
          <a:p>
            <a:pPr>
              <a:defRPr/>
            </a:pPr>
            <a:fld id="{60A3B612-77B1-4005-B9EA-CCFF7E743797}" type="datetimeFigureOut">
              <a:rPr lang="el-GR"/>
              <a:pPr>
                <a:defRPr/>
              </a:pPr>
              <a:t>30/11/2015</a:t>
            </a:fld>
            <a:endParaRPr lang="el-GR"/>
          </a:p>
        </p:txBody>
      </p:sp>
      <p:sp>
        <p:nvSpPr>
          <p:cNvPr id="8" name="Θέση υποσέλιδου 4"/>
          <p:cNvSpPr>
            <a:spLocks noGrp="1"/>
          </p:cNvSpPr>
          <p:nvPr>
            <p:ph type="ftr" sz="quarter" idx="11"/>
          </p:nvPr>
        </p:nvSpPr>
        <p:spPr/>
        <p:txBody>
          <a:bodyPr/>
          <a:lstStyle>
            <a:lvl1pPr>
              <a:defRPr/>
            </a:lvl1pPr>
          </a:lstStyle>
          <a:p>
            <a:pPr>
              <a:defRPr/>
            </a:pPr>
            <a:endParaRPr lang="el-GR"/>
          </a:p>
        </p:txBody>
      </p:sp>
      <p:sp>
        <p:nvSpPr>
          <p:cNvPr id="9" name="Θέση αριθμού διαφάνειας 5"/>
          <p:cNvSpPr>
            <a:spLocks noGrp="1"/>
          </p:cNvSpPr>
          <p:nvPr>
            <p:ph type="sldNum" sz="quarter" idx="12"/>
          </p:nvPr>
        </p:nvSpPr>
        <p:spPr/>
        <p:txBody>
          <a:bodyPr/>
          <a:lstStyle>
            <a:lvl1pPr>
              <a:defRPr/>
            </a:lvl1pPr>
          </a:lstStyle>
          <a:p>
            <a:pPr>
              <a:defRPr/>
            </a:pPr>
            <a:fld id="{3FEAF8EA-02E5-40F4-9D92-16B43A63824E}"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3"/>
          <p:cNvSpPr>
            <a:spLocks noGrp="1"/>
          </p:cNvSpPr>
          <p:nvPr>
            <p:ph type="dt" sz="half" idx="10"/>
          </p:nvPr>
        </p:nvSpPr>
        <p:spPr/>
        <p:txBody>
          <a:bodyPr/>
          <a:lstStyle>
            <a:lvl1pPr>
              <a:defRPr/>
            </a:lvl1pPr>
          </a:lstStyle>
          <a:p>
            <a:pPr>
              <a:defRPr/>
            </a:pPr>
            <a:fld id="{92A05327-667C-4F19-AEC9-29B5D9165C6E}" type="datetimeFigureOut">
              <a:rPr lang="el-GR"/>
              <a:pPr>
                <a:defRPr/>
              </a:pPr>
              <a:t>30/11/2015</a:t>
            </a:fld>
            <a:endParaRPr lang="el-GR"/>
          </a:p>
        </p:txBody>
      </p:sp>
      <p:sp>
        <p:nvSpPr>
          <p:cNvPr id="4" name="Θέση υποσέλιδου 4"/>
          <p:cNvSpPr>
            <a:spLocks noGrp="1"/>
          </p:cNvSpPr>
          <p:nvPr>
            <p:ph type="ftr" sz="quarter" idx="11"/>
          </p:nvPr>
        </p:nvSpPr>
        <p:spPr/>
        <p:txBody>
          <a:bodyPr/>
          <a:lstStyle>
            <a:lvl1pPr>
              <a:defRPr/>
            </a:lvl1pPr>
          </a:lstStyle>
          <a:p>
            <a:pPr>
              <a:defRPr/>
            </a:pPr>
            <a:endParaRPr lang="el-GR"/>
          </a:p>
        </p:txBody>
      </p:sp>
      <p:sp>
        <p:nvSpPr>
          <p:cNvPr id="5" name="Θέση αριθμού διαφάνειας 5"/>
          <p:cNvSpPr>
            <a:spLocks noGrp="1"/>
          </p:cNvSpPr>
          <p:nvPr>
            <p:ph type="sldNum" sz="quarter" idx="12"/>
          </p:nvPr>
        </p:nvSpPr>
        <p:spPr/>
        <p:txBody>
          <a:bodyPr/>
          <a:lstStyle>
            <a:lvl1pPr>
              <a:defRPr/>
            </a:lvl1pPr>
          </a:lstStyle>
          <a:p>
            <a:pPr>
              <a:defRPr/>
            </a:pPr>
            <a:fld id="{FC217356-F06C-4D3C-9E11-D26244B6185A}"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3"/>
          <p:cNvSpPr>
            <a:spLocks noGrp="1"/>
          </p:cNvSpPr>
          <p:nvPr>
            <p:ph type="dt" sz="half" idx="10"/>
          </p:nvPr>
        </p:nvSpPr>
        <p:spPr/>
        <p:txBody>
          <a:bodyPr/>
          <a:lstStyle>
            <a:lvl1pPr>
              <a:defRPr/>
            </a:lvl1pPr>
          </a:lstStyle>
          <a:p>
            <a:pPr>
              <a:defRPr/>
            </a:pPr>
            <a:fld id="{9463F268-5C05-49EB-BABB-0CB415DD903E}" type="datetimeFigureOut">
              <a:rPr lang="el-GR"/>
              <a:pPr>
                <a:defRPr/>
              </a:pPr>
              <a:t>30/11/2015</a:t>
            </a:fld>
            <a:endParaRPr lang="el-GR"/>
          </a:p>
        </p:txBody>
      </p:sp>
      <p:sp>
        <p:nvSpPr>
          <p:cNvPr id="3" name="Θέση υποσέλιδου 4"/>
          <p:cNvSpPr>
            <a:spLocks noGrp="1"/>
          </p:cNvSpPr>
          <p:nvPr>
            <p:ph type="ftr" sz="quarter" idx="11"/>
          </p:nvPr>
        </p:nvSpPr>
        <p:spPr/>
        <p:txBody>
          <a:bodyPr/>
          <a:lstStyle>
            <a:lvl1pPr>
              <a:defRPr/>
            </a:lvl1pPr>
          </a:lstStyle>
          <a:p>
            <a:pPr>
              <a:defRPr/>
            </a:pPr>
            <a:endParaRPr lang="el-GR"/>
          </a:p>
        </p:txBody>
      </p:sp>
      <p:sp>
        <p:nvSpPr>
          <p:cNvPr id="4" name="Θέση αριθμού διαφάνειας 5"/>
          <p:cNvSpPr>
            <a:spLocks noGrp="1"/>
          </p:cNvSpPr>
          <p:nvPr>
            <p:ph type="sldNum" sz="quarter" idx="12"/>
          </p:nvPr>
        </p:nvSpPr>
        <p:spPr/>
        <p:txBody>
          <a:bodyPr/>
          <a:lstStyle>
            <a:lvl1pPr>
              <a:defRPr/>
            </a:lvl1pPr>
          </a:lstStyle>
          <a:p>
            <a:pPr>
              <a:defRPr/>
            </a:pPr>
            <a:fld id="{9E904061-B7FF-4F9D-9981-2E17BF91A491}"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3"/>
          <p:cNvSpPr>
            <a:spLocks noGrp="1"/>
          </p:cNvSpPr>
          <p:nvPr>
            <p:ph type="dt" sz="half" idx="10"/>
          </p:nvPr>
        </p:nvSpPr>
        <p:spPr/>
        <p:txBody>
          <a:bodyPr/>
          <a:lstStyle>
            <a:lvl1pPr>
              <a:defRPr/>
            </a:lvl1pPr>
          </a:lstStyle>
          <a:p>
            <a:pPr>
              <a:defRPr/>
            </a:pPr>
            <a:fld id="{93C48000-E797-478C-ACD8-71AF5DDAD3E6}" type="datetimeFigureOut">
              <a:rPr lang="el-GR"/>
              <a:pPr>
                <a:defRPr/>
              </a:pPr>
              <a:t>30/11/2015</a:t>
            </a:fld>
            <a:endParaRPr lang="el-GR"/>
          </a:p>
        </p:txBody>
      </p:sp>
      <p:sp>
        <p:nvSpPr>
          <p:cNvPr id="6" name="Θέση υποσέλιδου 4"/>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p:cNvSpPr>
            <a:spLocks noGrp="1"/>
          </p:cNvSpPr>
          <p:nvPr>
            <p:ph type="sldNum" sz="quarter" idx="12"/>
          </p:nvPr>
        </p:nvSpPr>
        <p:spPr/>
        <p:txBody>
          <a:bodyPr/>
          <a:lstStyle>
            <a:lvl1pPr>
              <a:defRPr/>
            </a:lvl1pPr>
          </a:lstStyle>
          <a:p>
            <a:pPr>
              <a:defRPr/>
            </a:pPr>
            <a:fld id="{64357C0F-887B-433D-8574-157E7B9FF1FD}"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εικόνας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3"/>
          <p:cNvSpPr>
            <a:spLocks noGrp="1"/>
          </p:cNvSpPr>
          <p:nvPr>
            <p:ph type="dt" sz="half" idx="10"/>
          </p:nvPr>
        </p:nvSpPr>
        <p:spPr/>
        <p:txBody>
          <a:bodyPr/>
          <a:lstStyle>
            <a:lvl1pPr>
              <a:defRPr/>
            </a:lvl1pPr>
          </a:lstStyle>
          <a:p>
            <a:pPr>
              <a:defRPr/>
            </a:pPr>
            <a:fld id="{24A885DD-89FF-41AE-9A8C-1E395E582D26}" type="datetimeFigureOut">
              <a:rPr lang="el-GR"/>
              <a:pPr>
                <a:defRPr/>
              </a:pPr>
              <a:t>30/11/2015</a:t>
            </a:fld>
            <a:endParaRPr lang="el-GR"/>
          </a:p>
        </p:txBody>
      </p:sp>
      <p:sp>
        <p:nvSpPr>
          <p:cNvPr id="6" name="Θέση υποσέλιδου 4"/>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p:cNvSpPr>
            <a:spLocks noGrp="1"/>
          </p:cNvSpPr>
          <p:nvPr>
            <p:ph type="sldNum" sz="quarter" idx="12"/>
          </p:nvPr>
        </p:nvSpPr>
        <p:spPr/>
        <p:txBody>
          <a:bodyPr/>
          <a:lstStyle>
            <a:lvl1pPr>
              <a:defRPr/>
            </a:lvl1pPr>
          </a:lstStyle>
          <a:p>
            <a:pPr>
              <a:defRPr/>
            </a:pPr>
            <a:fld id="{DFFE3B8E-2A7C-4B91-B8A0-5896D523171B}"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lvl1pPr>
              <a:defRPr/>
            </a:lvl1pPr>
          </a:lstStyle>
          <a:p>
            <a:pPr>
              <a:defRPr/>
            </a:pPr>
            <a:fld id="{BA71C487-6E8A-4D35-8DEA-6CDB8038E0A2}" type="datetimeFigureOut">
              <a:rPr lang="el-GR"/>
              <a:pPr>
                <a:defRPr/>
              </a:pPr>
              <a:t>30/11/2015</a:t>
            </a:fld>
            <a:endParaRPr lang="el-GR"/>
          </a:p>
        </p:txBody>
      </p:sp>
      <p:sp>
        <p:nvSpPr>
          <p:cNvPr id="5" name="Θέση υποσέλιδου 4"/>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p:cNvSpPr>
            <a:spLocks noGrp="1"/>
          </p:cNvSpPr>
          <p:nvPr>
            <p:ph type="sldNum" sz="quarter" idx="12"/>
          </p:nvPr>
        </p:nvSpPr>
        <p:spPr/>
        <p:txBody>
          <a:bodyPr/>
          <a:lstStyle>
            <a:lvl1pPr>
              <a:defRPr/>
            </a:lvl1pPr>
          </a:lstStyle>
          <a:p>
            <a:pPr>
              <a:defRPr/>
            </a:pPr>
            <a:fld id="{F26CC900-FA96-4713-A0BA-CBFC116FD779}"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lvl1pPr>
              <a:defRPr/>
            </a:lvl1pPr>
          </a:lstStyle>
          <a:p>
            <a:pPr>
              <a:defRPr/>
            </a:pPr>
            <a:fld id="{38D83698-D531-4717-BE07-01CC93B58C77}" type="datetimeFigureOut">
              <a:rPr lang="el-GR"/>
              <a:pPr>
                <a:defRPr/>
              </a:pPr>
              <a:t>30/11/2015</a:t>
            </a:fld>
            <a:endParaRPr lang="el-GR"/>
          </a:p>
        </p:txBody>
      </p:sp>
      <p:sp>
        <p:nvSpPr>
          <p:cNvPr id="5" name="Θέση υποσέλιδου 4"/>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p:cNvSpPr>
            <a:spLocks noGrp="1"/>
          </p:cNvSpPr>
          <p:nvPr>
            <p:ph type="sldNum" sz="quarter" idx="12"/>
          </p:nvPr>
        </p:nvSpPr>
        <p:spPr/>
        <p:txBody>
          <a:bodyPr/>
          <a:lstStyle>
            <a:lvl1pPr>
              <a:defRPr/>
            </a:lvl1pPr>
          </a:lstStyle>
          <a:p>
            <a:pPr>
              <a:defRPr/>
            </a:pPr>
            <a:fld id="{E9BC9911-A165-4BB1-BCD1-0ECE503C9E38}"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Στυλ κύριου τίτλου</a:t>
            </a:r>
          </a:p>
        </p:txBody>
      </p:sp>
      <p:sp>
        <p:nvSpPr>
          <p:cNvPr id="1027" name="Θέση κειμένου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76FD2D2-1AFC-451F-9C9D-9C78609FD6FC}" type="datetimeFigureOut">
              <a:rPr lang="el-GR"/>
              <a:pPr>
                <a:defRPr/>
              </a:pPr>
              <a:t>30/11/2015</a:t>
            </a:fld>
            <a:endParaRPr lang="el-G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l-G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81509DA1-8DD2-4E30-A855-4D30565DFD6A}"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a:defRPr>
      </a:lvl2pPr>
      <a:lvl3pPr algn="l" rtl="0" fontAlgn="base">
        <a:lnSpc>
          <a:spcPct val="90000"/>
        </a:lnSpc>
        <a:spcBef>
          <a:spcPct val="0"/>
        </a:spcBef>
        <a:spcAft>
          <a:spcPct val="0"/>
        </a:spcAft>
        <a:defRPr sz="4400">
          <a:solidFill>
            <a:schemeClr val="tx1"/>
          </a:solidFill>
          <a:latin typeface="Calibri Light"/>
        </a:defRPr>
      </a:lvl3pPr>
      <a:lvl4pPr algn="l" rtl="0" fontAlgn="base">
        <a:lnSpc>
          <a:spcPct val="90000"/>
        </a:lnSpc>
        <a:spcBef>
          <a:spcPct val="0"/>
        </a:spcBef>
        <a:spcAft>
          <a:spcPct val="0"/>
        </a:spcAft>
        <a:defRPr sz="4400">
          <a:solidFill>
            <a:schemeClr val="tx1"/>
          </a:solidFill>
          <a:latin typeface="Calibri Light"/>
        </a:defRPr>
      </a:lvl4pPr>
      <a:lvl5pPr algn="l" rtl="0" fontAlgn="base">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ansimera.gr/almanac/0112"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Εικόνα 1"/>
          <p:cNvPicPr>
            <a:picLocks noChangeAspect="1" noChangeArrowheads="1"/>
          </p:cNvPicPr>
          <p:nvPr/>
        </p:nvPicPr>
        <p:blipFill>
          <a:blip r:embed="rId2"/>
          <a:srcRect/>
          <a:stretch>
            <a:fillRect/>
          </a:stretch>
        </p:blipFill>
        <p:spPr bwMode="auto">
          <a:xfrm>
            <a:off x="0" y="63500"/>
            <a:ext cx="12192000" cy="6794500"/>
          </a:xfrm>
          <a:prstGeom prst="rect">
            <a:avLst/>
          </a:prstGeom>
          <a:noFill/>
          <a:ln w="9525">
            <a:noFill/>
            <a:miter lim="800000"/>
            <a:headEnd/>
            <a:tailEnd/>
          </a:ln>
        </p:spPr>
      </p:pic>
      <p:sp>
        <p:nvSpPr>
          <p:cNvPr id="13314" name="TextBox 3"/>
          <p:cNvSpPr txBox="1">
            <a:spLocks noChangeArrowheads="1"/>
          </p:cNvSpPr>
          <p:nvPr/>
        </p:nvSpPr>
        <p:spPr bwMode="auto">
          <a:xfrm>
            <a:off x="365125" y="-146050"/>
            <a:ext cx="11312525" cy="6954838"/>
          </a:xfrm>
          <a:prstGeom prst="rect">
            <a:avLst/>
          </a:prstGeom>
          <a:noFill/>
          <a:ln w="9525">
            <a:noFill/>
            <a:miter lim="800000"/>
            <a:headEnd/>
            <a:tailEnd/>
          </a:ln>
        </p:spPr>
        <p:txBody>
          <a:bodyPr>
            <a:spAutoFit/>
          </a:bodyPr>
          <a:lstStyle/>
          <a:p>
            <a:endParaRPr lang="el-GR" sz="1600">
              <a:latin typeface="Calibri" pitchFamily="34" charset="0"/>
            </a:endParaRPr>
          </a:p>
          <a:p>
            <a:endParaRPr lang="el-GR" sz="1600">
              <a:latin typeface="Calibri" pitchFamily="34" charset="0"/>
            </a:endParaRPr>
          </a:p>
          <a:p>
            <a:pPr algn="just">
              <a:lnSpc>
                <a:spcPct val="150000"/>
              </a:lnSpc>
            </a:pPr>
            <a:r>
              <a:rPr lang="el-GR">
                <a:latin typeface="Calibri" pitchFamily="34" charset="0"/>
              </a:rPr>
              <a:t>Η </a:t>
            </a:r>
            <a:r>
              <a:rPr lang="el-GR">
                <a:latin typeface="Calibri" pitchFamily="34" charset="0"/>
                <a:hlinkClick r:id="rId3"/>
              </a:rPr>
              <a:t>1η Δεκεμβρίου</a:t>
            </a:r>
            <a:r>
              <a:rPr lang="el-GR">
                <a:latin typeface="Calibri" pitchFamily="34" charset="0"/>
              </a:rPr>
              <a:t> καθιερώθηκε ως Παγκόσμια Ημέρα κατά του AIDS το 1988, με απόφαση της Παγκόσμιας Οργάνωσης Υγείας και στη συνέχεια της Γενικής Συνέλευσης του ΟΗΕ.</a:t>
            </a:r>
          </a:p>
          <a:p>
            <a:pPr algn="just">
              <a:lnSpc>
                <a:spcPct val="150000"/>
              </a:lnSpc>
            </a:pPr>
            <a:r>
              <a:rPr lang="el-GR">
                <a:latin typeface="Calibri" pitchFamily="34" charset="0"/>
              </a:rPr>
              <a:t>Το AIDS είναι μία από τις φονικότερες επιδημίες στην παγκόσμια ιστορία. Από το 1981 που παρατηρήθηκε κλινικά στις ΗΠΑ, γύρω στα 39.000.000 άνθρωποι έχουν χάσει τη ζωή τους, ενώ 78.000.000 είναι φορείς του ιού HIV. Η σεξουαλική επαφή αποτελεί τον κύριο τρόπο μετάδοσης του HIV. </a:t>
            </a:r>
          </a:p>
          <a:p>
            <a:pPr algn="just">
              <a:lnSpc>
                <a:spcPct val="150000"/>
              </a:lnSpc>
            </a:pPr>
            <a:r>
              <a:rPr lang="el-GR">
                <a:latin typeface="Calibri" pitchFamily="34" charset="0"/>
              </a:rPr>
              <a:t>Το μήνυμα της φετινής  Παγκόσμιας Ημέρας κατά του AIDS είναι “Getting to Zero”, το οποίο αντανακλά  τους στόχους του στρατηγικού σχεδίου του UNAIDS για την περίοδο 2011-2015 “Zero New HIV Infections. Zero  Discrimination. Zero AIDS Related Deaths”.</a:t>
            </a:r>
          </a:p>
          <a:p>
            <a:pPr algn="just"/>
            <a:r>
              <a:rPr lang="el-GR">
                <a:latin typeface="Calibri" pitchFamily="34" charset="0"/>
              </a:rPr>
              <a:t/>
            </a:r>
            <a:br>
              <a:rPr lang="el-GR">
                <a:latin typeface="Calibri" pitchFamily="34" charset="0"/>
              </a:rPr>
            </a:br>
            <a:r>
              <a:rPr lang="el-GR" sz="1600" b="1">
                <a:latin typeface="Calibri" pitchFamily="34" charset="0"/>
              </a:rPr>
              <a:t> </a:t>
            </a:r>
            <a:r>
              <a:rPr lang="en-US" sz="1600" b="1">
                <a:latin typeface="Calibri" pitchFamily="34" charset="0"/>
              </a:rPr>
              <a:t>								</a:t>
            </a:r>
            <a:r>
              <a:rPr lang="el-GR" sz="1600" b="1">
                <a:solidFill>
                  <a:srgbClr val="FF0000"/>
                </a:solidFill>
                <a:latin typeface="Calibri" pitchFamily="34" charset="0"/>
              </a:rPr>
              <a:t> "Μηδενίζουμε τις νέες μολύνσεις</a:t>
            </a:r>
          </a:p>
          <a:p>
            <a:pPr algn="just"/>
            <a:r>
              <a:rPr lang="el-GR" sz="1600" b="1">
                <a:solidFill>
                  <a:srgbClr val="FF0000"/>
                </a:solidFill>
                <a:latin typeface="Calibri" pitchFamily="34" charset="0"/>
              </a:rPr>
              <a:t/>
            </a:r>
            <a:br>
              <a:rPr lang="el-GR" sz="1600" b="1">
                <a:solidFill>
                  <a:srgbClr val="FF0000"/>
                </a:solidFill>
                <a:latin typeface="Calibri" pitchFamily="34" charset="0"/>
              </a:rPr>
            </a:br>
            <a:r>
              <a:rPr lang="el-GR" sz="1600" b="1">
                <a:solidFill>
                  <a:srgbClr val="FF0000"/>
                </a:solidFill>
                <a:latin typeface="Calibri" pitchFamily="34" charset="0"/>
              </a:rPr>
              <a:t>    </a:t>
            </a:r>
            <a:r>
              <a:rPr lang="en-US" sz="1600" b="1">
                <a:solidFill>
                  <a:srgbClr val="FF0000"/>
                </a:solidFill>
                <a:latin typeface="Calibri" pitchFamily="34" charset="0"/>
              </a:rPr>
              <a:t>								</a:t>
            </a:r>
            <a:r>
              <a:rPr lang="el-GR" sz="1600" b="1">
                <a:solidFill>
                  <a:srgbClr val="FF0000"/>
                </a:solidFill>
                <a:latin typeface="Calibri" pitchFamily="34" charset="0"/>
              </a:rPr>
              <a:t> μηδενίζουμε τους θανάτους από AID</a:t>
            </a:r>
            <a:r>
              <a:rPr lang="en-US" sz="1600" b="1">
                <a:solidFill>
                  <a:srgbClr val="FF0000"/>
                </a:solidFill>
                <a:latin typeface="Calibri" pitchFamily="34" charset="0"/>
              </a:rPr>
              <a:t>S</a:t>
            </a:r>
            <a:endParaRPr lang="el-GR" sz="1600" b="1">
              <a:solidFill>
                <a:srgbClr val="FF0000"/>
              </a:solidFill>
              <a:latin typeface="Calibri" pitchFamily="34" charset="0"/>
            </a:endParaRPr>
          </a:p>
          <a:p>
            <a:pPr algn="just"/>
            <a:endParaRPr lang="el-GR" sz="1600" b="1">
              <a:solidFill>
                <a:srgbClr val="FF0000"/>
              </a:solidFill>
              <a:latin typeface="Calibri" pitchFamily="34" charset="0"/>
            </a:endParaRPr>
          </a:p>
          <a:p>
            <a:pPr algn="just"/>
            <a:r>
              <a:rPr lang="el-GR" sz="1600" b="1">
                <a:solidFill>
                  <a:srgbClr val="FF0000"/>
                </a:solidFill>
                <a:latin typeface="Calibri" pitchFamily="34" charset="0"/>
              </a:rPr>
              <a:t>     </a:t>
            </a:r>
            <a:r>
              <a:rPr lang="en-US" sz="1600" b="1">
                <a:solidFill>
                  <a:srgbClr val="FF0000"/>
                </a:solidFill>
                <a:latin typeface="Calibri" pitchFamily="34" charset="0"/>
              </a:rPr>
              <a:t>									</a:t>
            </a:r>
            <a:r>
              <a:rPr lang="el-GR" sz="1600" b="1">
                <a:solidFill>
                  <a:srgbClr val="FF0000"/>
                </a:solidFill>
                <a:latin typeface="Calibri" pitchFamily="34" charset="0"/>
              </a:rPr>
              <a:t> μηδενίζουμε τις διακρίσεις".</a:t>
            </a:r>
          </a:p>
          <a:p>
            <a:pPr algn="just"/>
            <a:r>
              <a:rPr lang="el-GR" sz="1600">
                <a:solidFill>
                  <a:srgbClr val="FF0000"/>
                </a:solidFill>
                <a:latin typeface="Calibri" pitchFamily="34" charset="0"/>
              </a:rPr>
              <a:t/>
            </a:r>
            <a:br>
              <a:rPr lang="el-GR" sz="1600">
                <a:solidFill>
                  <a:srgbClr val="FF0000"/>
                </a:solidFill>
                <a:latin typeface="Calibri" pitchFamily="34" charset="0"/>
              </a:rPr>
            </a:br>
            <a:endParaRPr lang="el-GR" sz="1600">
              <a:solidFill>
                <a:srgbClr val="FF0000"/>
              </a:solidFill>
              <a:latin typeface="Calibri" pitchFamily="34" charset="0"/>
            </a:endParaRPr>
          </a:p>
          <a:p>
            <a:pPr algn="just"/>
            <a:endParaRPr lang="el-GR" sz="1600">
              <a:solidFill>
                <a:srgbClr val="FF0000"/>
              </a:solidFill>
              <a:latin typeface="Calibri" pitchFamily="34" charset="0"/>
            </a:endParaRPr>
          </a:p>
          <a:p>
            <a:pPr algn="just"/>
            <a:endParaRPr lang="el-GR" sz="1600">
              <a:solidFill>
                <a:srgbClr val="FF0000"/>
              </a:solidFill>
              <a:latin typeface="Calibri" pitchFamily="34" charset="0"/>
            </a:endParaRPr>
          </a:p>
          <a:p>
            <a:pPr algn="just"/>
            <a:r>
              <a:rPr lang="el-GR">
                <a:latin typeface="Calibri" pitchFamily="34" charset="0"/>
              </a:rPr>
              <a:t/>
            </a:r>
            <a:br>
              <a:rPr lang="el-GR">
                <a:latin typeface="Calibri" pitchFamily="34" charset="0"/>
              </a:rPr>
            </a:br>
            <a:endParaRPr lang="el-GR">
              <a:latin typeface="Calibri" pitchFamily="34" charset="0"/>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Εικόνα 1"/>
          <p:cNvPicPr>
            <a:picLocks noChangeAspect="1" noChangeArrowheads="1"/>
          </p:cNvPicPr>
          <p:nvPr/>
        </p:nvPicPr>
        <p:blipFill>
          <a:blip r:embed="rId2"/>
          <a:srcRect/>
          <a:stretch>
            <a:fillRect/>
          </a:stretch>
        </p:blipFill>
        <p:spPr bwMode="auto">
          <a:xfrm>
            <a:off x="-201613" y="-109538"/>
            <a:ext cx="12393613" cy="6821488"/>
          </a:xfrm>
          <a:prstGeom prst="rect">
            <a:avLst/>
          </a:prstGeom>
          <a:noFill/>
          <a:ln w="9525">
            <a:noFill/>
            <a:miter lim="800000"/>
            <a:headEnd/>
            <a:tailEnd/>
          </a:ln>
        </p:spPr>
      </p:pic>
      <p:sp>
        <p:nvSpPr>
          <p:cNvPr id="14338" name="TextBox 4"/>
          <p:cNvSpPr txBox="1">
            <a:spLocks noChangeArrowheads="1"/>
          </p:cNvSpPr>
          <p:nvPr/>
        </p:nvSpPr>
        <p:spPr bwMode="auto">
          <a:xfrm>
            <a:off x="887413" y="0"/>
            <a:ext cx="10569575" cy="6340475"/>
          </a:xfrm>
          <a:prstGeom prst="rect">
            <a:avLst/>
          </a:prstGeom>
          <a:noFill/>
          <a:ln w="9525">
            <a:noFill/>
            <a:miter lim="800000"/>
            <a:headEnd/>
            <a:tailEnd/>
          </a:ln>
        </p:spPr>
        <p:txBody>
          <a:bodyPr>
            <a:spAutoFit/>
          </a:bodyPr>
          <a:lstStyle/>
          <a:p>
            <a:pPr algn="just"/>
            <a:r>
              <a:rPr lang="el-GR" sz="1400" b="1">
                <a:latin typeface="Calibri" pitchFamily="34" charset="0"/>
              </a:rPr>
              <a:t>Βασικές πληροφορίες για την HIV λοίμωξη και το AIDS:</a:t>
            </a:r>
          </a:p>
          <a:p>
            <a:pPr algn="just"/>
            <a:endParaRPr lang="el-GR" sz="1400" b="1">
              <a:latin typeface="Calibri" pitchFamily="34" charset="0"/>
            </a:endParaRPr>
          </a:p>
          <a:p>
            <a:pPr algn="just"/>
            <a:endParaRPr lang="el-GR" sz="1400" b="1">
              <a:latin typeface="Calibri" pitchFamily="34" charset="0"/>
            </a:endParaRPr>
          </a:p>
          <a:p>
            <a:pPr algn="just"/>
            <a:endParaRPr lang="el-GR" sz="1400" b="1">
              <a:latin typeface="Calibri" pitchFamily="34" charset="0"/>
            </a:endParaRPr>
          </a:p>
          <a:p>
            <a:pPr algn="just"/>
            <a:r>
              <a:rPr lang="el-GR" sz="1400" b="1">
                <a:latin typeface="Calibri" pitchFamily="34" charset="0"/>
              </a:rPr>
              <a:t>Ο HIV (Human Immunodeficiency Virus – Ιός Ανοσοανεπάρκειας του Ανθρώπου) είναι ο ιός που προκαλεί το Σύνδρομο της Επίκτητης Ανοσολογικής Ανεπάρκειας (Acquired Immune Deficiency Syndrome – AIDS). Δρα καταστρέφοντας κύτταρα του ανοσοποιητικού συστήματος, τα CD4+ T λεμφοκύτταρα, τα οποία διαδραματίζουν σημαντικό ρόλο στην προστασία του οργανισμού από λοιμώξεις και άλλα νοσήματα. </a:t>
            </a:r>
            <a:br>
              <a:rPr lang="el-GR" sz="1400" b="1">
                <a:latin typeface="Calibri" pitchFamily="34" charset="0"/>
              </a:rPr>
            </a:br>
            <a:r>
              <a:rPr lang="el-GR" sz="1400" b="1">
                <a:latin typeface="Calibri" pitchFamily="34" charset="0"/>
              </a:rPr>
              <a:t/>
            </a:r>
            <a:br>
              <a:rPr lang="el-GR" sz="1400" b="1">
                <a:latin typeface="Calibri" pitchFamily="34" charset="0"/>
              </a:rPr>
            </a:br>
            <a:r>
              <a:rPr lang="el-GR" sz="1400" b="1">
                <a:latin typeface="Calibri" pitchFamily="34" charset="0"/>
              </a:rPr>
              <a:t>Μπορεί να μεταδοθεί μέσω της χωρίς προφυλακτικό σεξουαλικής επαφής (πρωκτική, κολπική, στοματική) ή μέσω της από κοινού χρήσης αιχμηρών αντικειμένων (ξυραφάκια, βελόνες, σύριγγες) με HIV οροθετικό άτομο και από μία HIV οροθετική μητέρα στο νεογνό κατά τη διάρκεια</a:t>
            </a:r>
            <a:r>
              <a:rPr lang="en-US" sz="1400" b="1">
                <a:latin typeface="Calibri" pitchFamily="34" charset="0"/>
              </a:rPr>
              <a:t> </a:t>
            </a:r>
            <a:r>
              <a:rPr lang="el-GR" sz="1400" b="1">
                <a:latin typeface="Calibri" pitchFamily="34" charset="0"/>
              </a:rPr>
              <a:t>της κύησης, του τοκετού και του θηλασμού. </a:t>
            </a:r>
            <a:br>
              <a:rPr lang="el-GR" sz="1400" b="1">
                <a:latin typeface="Calibri" pitchFamily="34" charset="0"/>
              </a:rPr>
            </a:br>
            <a:r>
              <a:rPr lang="el-GR" sz="1400" b="1">
                <a:latin typeface="Calibri" pitchFamily="34" charset="0"/>
              </a:rPr>
              <a:t>Ο ιός δεν μεταδίδεται μέσω της καθημερινής κοινωνικής επαφής (χειραψία, αγκαλιά, φιλί στο μάγουλο), των κουνουπιών ή άλλων εντόμων, της από κοινού χρήσης οικιακών σκευών, του σάλιου, των δακρύων, του ιδρώτα, του αέρα ή του νερού.</a:t>
            </a:r>
            <a:br>
              <a:rPr lang="el-GR" sz="1400" b="1">
                <a:latin typeface="Calibri" pitchFamily="34" charset="0"/>
              </a:rPr>
            </a:br>
            <a:endParaRPr lang="el-GR" sz="1400" b="1">
              <a:latin typeface="Calibri" pitchFamily="34" charset="0"/>
            </a:endParaRPr>
          </a:p>
          <a:p>
            <a:pPr algn="just"/>
            <a:r>
              <a:rPr lang="el-GR" sz="1400" b="1">
                <a:latin typeface="Calibri" pitchFamily="34" charset="0"/>
              </a:rPr>
              <a:t>Ο όρος AIDS αναφέρεται στο τελευταίο στάδιο της HIV λοίμωξης, κατά το οποίο το ανοσοποιητικό σύστημα έχει αποδυναμωθεί σε τέτοιο βαθμό, ώστε το HIV οροθετικό άτομο είναι επιρρεπές σε διάφορα νοσήματα και συγκεκριμένους τύπους καρκίνου.  </a:t>
            </a:r>
            <a:br>
              <a:rPr lang="el-GR" sz="1400" b="1">
                <a:latin typeface="Calibri" pitchFamily="34" charset="0"/>
              </a:rPr>
            </a:br>
            <a:r>
              <a:rPr lang="el-GR" sz="1400" b="1">
                <a:latin typeface="Calibri" pitchFamily="34" charset="0"/>
              </a:rPr>
              <a:t/>
            </a:r>
            <a:br>
              <a:rPr lang="el-GR" sz="1400" b="1">
                <a:latin typeface="Calibri" pitchFamily="34" charset="0"/>
              </a:rPr>
            </a:br>
            <a:r>
              <a:rPr lang="el-GR" sz="1400" b="1">
                <a:latin typeface="Calibri" pitchFamily="34" charset="0"/>
              </a:rPr>
              <a:t>Ο χρόνος μεταξύ μόλυνσης από τον ιό και εκδήλωσης του AIDS ποικίλει από άτομο σε άτομο, ενώ η έγκαιρη χορήγηση συνδυασμού αντιρετροϊκών φαρμάκων υψηλής δραστικότητας (Highly Active Antiretroviral Therapy – HAART), επιβραδύνει σημαντικά την εξέλιξη του νοσήματος και μειώνει σε μεγάλο βαθμό τη θνητότητα. Σήμερα, η HIV λοίμωξη θεωρείται χρόνια νόσος, υπό την προϋπόθεση ότι ο/η ασθενής λαμβάνει συστηματικά τη θεραπεία του. </a:t>
            </a:r>
          </a:p>
          <a:p>
            <a:pPr algn="just"/>
            <a:r>
              <a:rPr lang="el-GR" sz="1400" b="1">
                <a:latin typeface="Calibri" pitchFamily="34" charset="0"/>
              </a:rPr>
              <a:t/>
            </a:r>
            <a:br>
              <a:rPr lang="el-GR" sz="1400" b="1">
                <a:latin typeface="Calibri" pitchFamily="34" charset="0"/>
              </a:rPr>
            </a:br>
            <a:r>
              <a:rPr lang="el-GR" sz="1400" b="1">
                <a:latin typeface="Calibri" pitchFamily="34" charset="0"/>
              </a:rPr>
              <a:t>Έως τώρα δεν έχει βρεθεί αποτελεσματικό προφυλακτικό εμβόλιο έναντι του HIV. Ωστόσο, επειδή η HAART μειώνει τη συγκέντρωση του ιού στα μολυσματικά βιολογικά υγρά και συνεπώς ελαττώνει την πιθανότητα μετάδοσής του, δίνεται πλέον μεγάλη σημασία στο ρόλο που διαδραματίζει η χορήγηση της αντιρετροϊκής θεραπείας στον τομέα της πρόληψης.</a:t>
            </a:r>
          </a:p>
          <a:p>
            <a:pPr algn="just"/>
            <a:endParaRPr lang="el-GR" sz="1400" b="1">
              <a:latin typeface="Calibri" pitchFamily="34" charset="0"/>
            </a:endParaRPr>
          </a:p>
          <a:p>
            <a:pPr algn="just"/>
            <a:endParaRPr lang="el-GR" sz="1400" b="1">
              <a:latin typeface="Calibri" pitchFamily="34" charset="0"/>
            </a:endParaRPr>
          </a:p>
          <a:p>
            <a:pPr algn="just"/>
            <a:r>
              <a:rPr lang="el-GR" sz="1400" b="1">
                <a:latin typeface="Calibri" pitchFamily="34" charset="0"/>
              </a:rPr>
              <a:t>							 Τμήμα Σπουδαστικής Μέριμνας &amp; Περίθαλψης</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408</Words>
  <Application>Microsoft Office PowerPoint</Application>
  <PresentationFormat>Custom</PresentationFormat>
  <Paragraphs>23</Paragraphs>
  <Slides>2</Slides>
  <Notes>0</Notes>
  <HiddenSlides>0</HiddenSlides>
  <MMClips>0</MMClips>
  <ScaleCrop>false</ScaleCrop>
  <HeadingPairs>
    <vt:vector size="6" baseType="variant">
      <vt:variant>
        <vt:lpstr>Γραμματοσειρές που χρησιμοποιούνται</vt:lpstr>
      </vt:variant>
      <vt:variant>
        <vt:i4>3</vt:i4>
      </vt:variant>
      <vt:variant>
        <vt:lpstr>Πρότυπο σχεδίασης</vt:lpstr>
      </vt:variant>
      <vt:variant>
        <vt:i4>1</vt:i4>
      </vt:variant>
      <vt:variant>
        <vt:lpstr>Τίτλοι διαφανειών</vt:lpstr>
      </vt:variant>
      <vt:variant>
        <vt:i4>2</vt:i4>
      </vt:variant>
    </vt:vector>
  </HeadingPairs>
  <TitlesOfParts>
    <vt:vector size="6" baseType="lpstr">
      <vt:lpstr>Calibri</vt:lpstr>
      <vt:lpstr>Arial</vt:lpstr>
      <vt:lpstr>Calibri Light</vt:lpstr>
      <vt:lpstr>Θέμα του Office</vt:lpstr>
      <vt:lpstr>Διαφάνεια 1</vt:lpstr>
      <vt:lpstr>Διαφάνεια 2</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Βίκυ</dc:creator>
  <cp:lastModifiedBy>kostas</cp:lastModifiedBy>
  <cp:revision>8</cp:revision>
  <dcterms:created xsi:type="dcterms:W3CDTF">2015-11-30T09:34:55Z</dcterms:created>
  <dcterms:modified xsi:type="dcterms:W3CDTF">2015-11-30T10:56:11Z</dcterms:modified>
</cp:coreProperties>
</file>